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2" r:id="rId2"/>
    <p:sldId id="257" r:id="rId3"/>
    <p:sldId id="258" r:id="rId4"/>
    <p:sldId id="259" r:id="rId5"/>
    <p:sldId id="260" r:id="rId6"/>
    <p:sldId id="261" r:id="rId7"/>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468" autoAdjust="0"/>
  </p:normalViewPr>
  <p:slideViewPr>
    <p:cSldViewPr>
      <p:cViewPr>
        <p:scale>
          <a:sx n="70" d="100"/>
          <a:sy n="70" d="100"/>
        </p:scale>
        <p:origin x="-1374" y="-17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C4077690-A9B6-42B5-8321-E457D8AC9BF3}" type="datetimeFigureOut">
              <a:rPr kumimoji="1" lang="ja-JP" altLang="en-US" smtClean="0"/>
              <a:t>2011/11/18</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B24D53B6-FD4B-4684-9D78-F6359B6F4870}" type="slidenum">
              <a:rPr kumimoji="1" lang="ja-JP" altLang="en-US" smtClean="0"/>
              <a:t>‹#›</a:t>
            </a:fld>
            <a:endParaRPr kumimoji="1" lang="ja-JP" altLang="en-US"/>
          </a:p>
        </p:txBody>
      </p:sp>
    </p:spTree>
    <p:extLst>
      <p:ext uri="{BB962C8B-B14F-4D97-AF65-F5344CB8AC3E}">
        <p14:creationId xmlns:p14="http://schemas.microsoft.com/office/powerpoint/2010/main" val="38134848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24D53B6-FD4B-4684-9D78-F6359B6F4870}" type="slidenum">
              <a:rPr kumimoji="1" lang="ja-JP" altLang="en-US" smtClean="0"/>
              <a:t>1</a:t>
            </a:fld>
            <a:endParaRPr kumimoji="1" lang="ja-JP" altLang="en-US"/>
          </a:p>
        </p:txBody>
      </p:sp>
    </p:spTree>
    <p:extLst>
      <p:ext uri="{BB962C8B-B14F-4D97-AF65-F5344CB8AC3E}">
        <p14:creationId xmlns:p14="http://schemas.microsoft.com/office/powerpoint/2010/main" val="31509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24D53B6-FD4B-4684-9D78-F6359B6F4870}" type="slidenum">
              <a:rPr kumimoji="1" lang="ja-JP" altLang="en-US" smtClean="0"/>
              <a:t>2</a:t>
            </a:fld>
            <a:endParaRPr kumimoji="1" lang="ja-JP" altLang="en-US"/>
          </a:p>
        </p:txBody>
      </p:sp>
    </p:spTree>
    <p:extLst>
      <p:ext uri="{BB962C8B-B14F-4D97-AF65-F5344CB8AC3E}">
        <p14:creationId xmlns:p14="http://schemas.microsoft.com/office/powerpoint/2010/main" val="3415639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24D53B6-FD4B-4684-9D78-F6359B6F4870}" type="slidenum">
              <a:rPr kumimoji="1" lang="ja-JP" altLang="en-US" smtClean="0"/>
              <a:t>3</a:t>
            </a:fld>
            <a:endParaRPr kumimoji="1" lang="ja-JP" altLang="en-US"/>
          </a:p>
        </p:txBody>
      </p:sp>
    </p:spTree>
    <p:extLst>
      <p:ext uri="{BB962C8B-B14F-4D97-AF65-F5344CB8AC3E}">
        <p14:creationId xmlns:p14="http://schemas.microsoft.com/office/powerpoint/2010/main" val="1441950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24D53B6-FD4B-4684-9D78-F6359B6F4870}" type="slidenum">
              <a:rPr kumimoji="1" lang="ja-JP" altLang="en-US" smtClean="0"/>
              <a:t>4</a:t>
            </a:fld>
            <a:endParaRPr kumimoji="1" lang="ja-JP" altLang="en-US"/>
          </a:p>
        </p:txBody>
      </p:sp>
    </p:spTree>
    <p:extLst>
      <p:ext uri="{BB962C8B-B14F-4D97-AF65-F5344CB8AC3E}">
        <p14:creationId xmlns:p14="http://schemas.microsoft.com/office/powerpoint/2010/main" val="2429143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24D53B6-FD4B-4684-9D78-F6359B6F4870}" type="slidenum">
              <a:rPr kumimoji="1" lang="ja-JP" altLang="en-US" smtClean="0"/>
              <a:t>5</a:t>
            </a:fld>
            <a:endParaRPr kumimoji="1" lang="ja-JP" altLang="en-US"/>
          </a:p>
        </p:txBody>
      </p:sp>
    </p:spTree>
    <p:extLst>
      <p:ext uri="{BB962C8B-B14F-4D97-AF65-F5344CB8AC3E}">
        <p14:creationId xmlns:p14="http://schemas.microsoft.com/office/powerpoint/2010/main" val="3922639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24D53B6-FD4B-4684-9D78-F6359B6F4870}" type="slidenum">
              <a:rPr kumimoji="1" lang="ja-JP" altLang="en-US" smtClean="0"/>
              <a:t>6</a:t>
            </a:fld>
            <a:endParaRPr kumimoji="1" lang="ja-JP" altLang="en-US"/>
          </a:p>
        </p:txBody>
      </p:sp>
    </p:spTree>
    <p:extLst>
      <p:ext uri="{BB962C8B-B14F-4D97-AF65-F5344CB8AC3E}">
        <p14:creationId xmlns:p14="http://schemas.microsoft.com/office/powerpoint/2010/main" val="1522384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2914294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1943283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1071510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2237922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234359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1858713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414715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2033924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1648739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2182098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1048469-4ED2-49DC-B519-2896BEC3FC11}" type="datetimeFigureOut">
              <a:rPr kumimoji="1" lang="ja-JP" altLang="en-US" smtClean="0"/>
              <a:t>2011/11/18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3268317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048469-4ED2-49DC-B519-2896BEC3FC11}" type="datetimeFigureOut">
              <a:rPr kumimoji="1" lang="ja-JP" altLang="en-US" smtClean="0"/>
              <a:t>2011/11/18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576E01-E247-41E3-930D-2C406184C3C1}" type="slidenum">
              <a:rPr kumimoji="1" lang="ja-JP" altLang="en-US" smtClean="0"/>
              <a:t>‹#›</a:t>
            </a:fld>
            <a:endParaRPr kumimoji="1" lang="ja-JP" altLang="en-US"/>
          </a:p>
        </p:txBody>
      </p:sp>
    </p:spTree>
    <p:extLst>
      <p:ext uri="{BB962C8B-B14F-4D97-AF65-F5344CB8AC3E}">
        <p14:creationId xmlns:p14="http://schemas.microsoft.com/office/powerpoint/2010/main" val="3872202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24.gif"/><Relationship Id="rId4" Type="http://schemas.openxmlformats.org/officeDocument/2006/relationships/image" Target="../media/image18.jpeg"/><Relationship Id="rId9" Type="http://schemas.openxmlformats.org/officeDocument/2006/relationships/image" Target="../media/image23.jpeg"/></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gif"/><Relationship Id="rId7"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flipH="1">
            <a:off x="0" y="0"/>
            <a:ext cx="9144000" cy="6858001"/>
          </a:xfrm>
          <a:prstGeom prst="rect">
            <a:avLst/>
          </a:prstGeom>
          <a:gradFill>
            <a:gsLst>
              <a:gs pos="0">
                <a:schemeClr val="tx1"/>
              </a:gs>
              <a:gs pos="47000">
                <a:schemeClr val="bg1"/>
              </a:gs>
              <a:gs pos="100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323528" y="2857500"/>
            <a:ext cx="8640961" cy="1143000"/>
          </a:xfrm>
        </p:spPr>
        <p:txBody>
          <a:bodyPr>
            <a:normAutofit fontScale="90000"/>
          </a:bodyPr>
          <a:lstStyle/>
          <a:p>
            <a:pPr algn="l"/>
            <a:r>
              <a:rPr lang="ja-JP" altLang="en-US" sz="4000" dirty="0" smtClean="0"/>
              <a:t>　　</a:t>
            </a:r>
            <a:r>
              <a:rPr lang="ja-JP" altLang="en-US" dirty="0" smtClean="0">
                <a:latin typeface="+mn-ea"/>
                <a:ea typeface="+mn-ea"/>
              </a:rPr>
              <a:t>㈱</a:t>
            </a:r>
            <a:r>
              <a:rPr kumimoji="1" lang="ja-JP" altLang="en-US" dirty="0" smtClean="0">
                <a:latin typeface="+mn-ea"/>
                <a:ea typeface="+mn-ea"/>
              </a:rPr>
              <a:t>あづま</a:t>
            </a:r>
            <a:r>
              <a:rPr kumimoji="1" lang="ja-JP" altLang="en-US" dirty="0" smtClean="0">
                <a:latin typeface="+mn-ea"/>
                <a:ea typeface="+mn-ea"/>
              </a:rPr>
              <a:t>コンクリート工業</a:t>
            </a:r>
            <a:r>
              <a:rPr lang="ja-JP" altLang="en-US" dirty="0" smtClean="0">
                <a:latin typeface="+mn-ea"/>
                <a:ea typeface="+mn-ea"/>
              </a:rPr>
              <a:t>見学</a:t>
            </a:r>
            <a:r>
              <a:rPr lang="en-US" altLang="ja-JP" dirty="0" smtClean="0">
                <a:latin typeface="+mn-ea"/>
                <a:ea typeface="+mn-ea"/>
              </a:rPr>
              <a:t/>
            </a:r>
            <a:br>
              <a:rPr lang="en-US" altLang="ja-JP" dirty="0" smtClean="0">
                <a:latin typeface="+mn-ea"/>
                <a:ea typeface="+mn-ea"/>
              </a:rPr>
            </a:br>
            <a:r>
              <a:rPr lang="ja-JP" altLang="en-US" dirty="0" smtClean="0">
                <a:latin typeface="+mn-ea"/>
                <a:ea typeface="+mn-ea"/>
              </a:rPr>
              <a:t>　　　　　　　　　　　　　　　</a:t>
            </a:r>
            <a:r>
              <a:rPr lang="ja-JP" altLang="en-US" dirty="0">
                <a:latin typeface="+mn-ea"/>
                <a:ea typeface="+mn-ea"/>
              </a:rPr>
              <a:t>　</a:t>
            </a:r>
            <a:r>
              <a:rPr lang="ja-JP" altLang="en-US" dirty="0" smtClean="0">
                <a:latin typeface="+mn-ea"/>
                <a:ea typeface="+mn-ea"/>
              </a:rPr>
              <a:t>における概要</a:t>
            </a:r>
            <a:endParaRPr kumimoji="1" lang="ja-JP" altLang="en-US" dirty="0">
              <a:latin typeface="+mn-ea"/>
              <a:ea typeface="+mn-ea"/>
            </a:endParaRPr>
          </a:p>
        </p:txBody>
      </p:sp>
      <p:sp>
        <p:nvSpPr>
          <p:cNvPr id="4" name="タイトル 1"/>
          <p:cNvSpPr txBox="1">
            <a:spLocks/>
          </p:cNvSpPr>
          <p:nvPr/>
        </p:nvSpPr>
        <p:spPr>
          <a:xfrm>
            <a:off x="6516216" y="152636"/>
            <a:ext cx="2448273"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1600" dirty="0" smtClean="0"/>
              <a:t>㈱あづまコンクリート工業</a:t>
            </a:r>
            <a:endParaRPr lang="en-US" altLang="ja-JP" sz="1600" dirty="0" smtClean="0"/>
          </a:p>
          <a:p>
            <a:r>
              <a:rPr lang="ja-JP" altLang="en-US" sz="1600" dirty="0" smtClean="0"/>
              <a:t>平成</a:t>
            </a:r>
            <a:r>
              <a:rPr lang="en-US" altLang="ja-JP" sz="1600" dirty="0" smtClean="0"/>
              <a:t>23</a:t>
            </a:r>
            <a:r>
              <a:rPr lang="ja-JP" altLang="en-US" sz="1600" dirty="0" smtClean="0"/>
              <a:t>年</a:t>
            </a:r>
            <a:r>
              <a:rPr lang="en-US" altLang="ja-JP" sz="1600" dirty="0" smtClean="0"/>
              <a:t>11</a:t>
            </a:r>
            <a:r>
              <a:rPr lang="ja-JP" altLang="en-US" sz="1600" dirty="0" smtClean="0"/>
              <a:t>月</a:t>
            </a:r>
            <a:r>
              <a:rPr lang="en-US" altLang="ja-JP" sz="1600" dirty="0" smtClean="0"/>
              <a:t>22</a:t>
            </a:r>
            <a:r>
              <a:rPr lang="ja-JP" altLang="en-US" sz="1600" dirty="0" smtClean="0"/>
              <a:t>日　　　　　　　　　　　　　　　</a:t>
            </a:r>
            <a:endParaRPr lang="ja-JP" altLang="en-US" sz="1600" dirty="0"/>
          </a:p>
        </p:txBody>
      </p:sp>
    </p:spTree>
    <p:extLst>
      <p:ext uri="{BB962C8B-B14F-4D97-AF65-F5344CB8AC3E}">
        <p14:creationId xmlns:p14="http://schemas.microsoft.com/office/powerpoint/2010/main" val="3309182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コネクタ 4"/>
          <p:cNvCxnSpPr/>
          <p:nvPr/>
        </p:nvCxnSpPr>
        <p:spPr>
          <a:xfrm flipV="1">
            <a:off x="8532440" y="4725144"/>
            <a:ext cx="540060" cy="21328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flipV="1">
            <a:off x="7531100" y="1124744"/>
            <a:ext cx="1433388" cy="5733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H="1">
            <a:off x="179512" y="1124744"/>
            <a:ext cx="87849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flipH="1">
            <a:off x="179512" y="908720"/>
            <a:ext cx="47525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V="1">
            <a:off x="4932040" y="476672"/>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4932040" y="476672"/>
            <a:ext cx="41404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flipV="1">
            <a:off x="9072500" y="260648"/>
            <a:ext cx="71500" cy="216024"/>
          </a:xfrm>
          <a:prstGeom prst="line">
            <a:avLst/>
          </a:prstGeom>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3838272" y="61041"/>
            <a:ext cx="1039963" cy="792088"/>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29" name="正方形/長方形 28"/>
          <p:cNvSpPr/>
          <p:nvPr/>
        </p:nvSpPr>
        <p:spPr>
          <a:xfrm>
            <a:off x="4995154" y="6167386"/>
            <a:ext cx="2372188" cy="48027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30" name="正方形/長方形 29"/>
          <p:cNvSpPr/>
          <p:nvPr/>
        </p:nvSpPr>
        <p:spPr>
          <a:xfrm>
            <a:off x="5000011" y="5932293"/>
            <a:ext cx="940141" cy="23509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32" name="正方形/長方形 31"/>
          <p:cNvSpPr/>
          <p:nvPr/>
        </p:nvSpPr>
        <p:spPr>
          <a:xfrm>
            <a:off x="4681507" y="5690012"/>
            <a:ext cx="616439" cy="19388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49" name="正方形/長方形 48"/>
          <p:cNvSpPr/>
          <p:nvPr/>
        </p:nvSpPr>
        <p:spPr>
          <a:xfrm>
            <a:off x="4644008" y="3501008"/>
            <a:ext cx="398169" cy="49757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53" name="正方形/長方形 52"/>
          <p:cNvSpPr/>
          <p:nvPr/>
        </p:nvSpPr>
        <p:spPr>
          <a:xfrm>
            <a:off x="6588225" y="5827896"/>
            <a:ext cx="777700" cy="26164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98" name="正方形/長方形 97"/>
          <p:cNvSpPr/>
          <p:nvPr/>
        </p:nvSpPr>
        <p:spPr>
          <a:xfrm rot="823110">
            <a:off x="7877851" y="1514806"/>
            <a:ext cx="700145" cy="914400"/>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00" name="正方形/長方形 99"/>
          <p:cNvSpPr/>
          <p:nvPr/>
        </p:nvSpPr>
        <p:spPr>
          <a:xfrm rot="823110">
            <a:off x="7546713" y="1393770"/>
            <a:ext cx="370217" cy="72590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01" name="正方形/長方形 100"/>
          <p:cNvSpPr/>
          <p:nvPr/>
        </p:nvSpPr>
        <p:spPr>
          <a:xfrm rot="823110">
            <a:off x="7182954" y="1302305"/>
            <a:ext cx="370217" cy="72590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44" name="正方形/長方形 43"/>
          <p:cNvSpPr/>
          <p:nvPr/>
        </p:nvSpPr>
        <p:spPr>
          <a:xfrm rot="764571">
            <a:off x="7557984" y="1402184"/>
            <a:ext cx="491150" cy="26192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04" name="正方形/長方形 103"/>
          <p:cNvSpPr/>
          <p:nvPr/>
        </p:nvSpPr>
        <p:spPr>
          <a:xfrm>
            <a:off x="3923928" y="3432768"/>
            <a:ext cx="529825" cy="33160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10" name="正方形/長方形 109"/>
          <p:cNvSpPr/>
          <p:nvPr/>
        </p:nvSpPr>
        <p:spPr>
          <a:xfrm rot="789744">
            <a:off x="5834549" y="1364794"/>
            <a:ext cx="362485" cy="353033"/>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17" name="正方形/長方形 116"/>
          <p:cNvSpPr/>
          <p:nvPr/>
        </p:nvSpPr>
        <p:spPr>
          <a:xfrm>
            <a:off x="3868584" y="3573122"/>
            <a:ext cx="648000" cy="3074534"/>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18" name="円/楕円 117"/>
          <p:cNvSpPr/>
          <p:nvPr/>
        </p:nvSpPr>
        <p:spPr>
          <a:xfrm>
            <a:off x="3923928" y="6099146"/>
            <a:ext cx="529826" cy="480269"/>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19" name="円/楕円 118"/>
          <p:cNvSpPr/>
          <p:nvPr/>
        </p:nvSpPr>
        <p:spPr>
          <a:xfrm>
            <a:off x="3923928" y="5579140"/>
            <a:ext cx="529826" cy="480269"/>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20" name="円/楕円 119"/>
          <p:cNvSpPr/>
          <p:nvPr/>
        </p:nvSpPr>
        <p:spPr>
          <a:xfrm>
            <a:off x="3938304" y="5047788"/>
            <a:ext cx="529826" cy="480269"/>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21" name="円/楕円 120"/>
          <p:cNvSpPr/>
          <p:nvPr/>
        </p:nvSpPr>
        <p:spPr>
          <a:xfrm>
            <a:off x="3938304" y="4502119"/>
            <a:ext cx="529826" cy="480269"/>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22" name="円/楕円 121"/>
          <p:cNvSpPr/>
          <p:nvPr/>
        </p:nvSpPr>
        <p:spPr>
          <a:xfrm>
            <a:off x="3924743" y="3986234"/>
            <a:ext cx="529826" cy="480269"/>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23" name="円/楕円 122"/>
          <p:cNvSpPr/>
          <p:nvPr/>
        </p:nvSpPr>
        <p:spPr>
          <a:xfrm>
            <a:off x="3995006" y="3583494"/>
            <a:ext cx="389299" cy="39292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24" name="円/楕円 123"/>
          <p:cNvSpPr/>
          <p:nvPr/>
        </p:nvSpPr>
        <p:spPr>
          <a:xfrm>
            <a:off x="5409111" y="3497275"/>
            <a:ext cx="295427" cy="31169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25" name="円/楕円 124"/>
          <p:cNvSpPr/>
          <p:nvPr/>
        </p:nvSpPr>
        <p:spPr>
          <a:xfrm>
            <a:off x="5124559" y="3686885"/>
            <a:ext cx="295427" cy="31169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31" name="正方形/長方形 130"/>
          <p:cNvSpPr/>
          <p:nvPr/>
        </p:nvSpPr>
        <p:spPr>
          <a:xfrm rot="2125608">
            <a:off x="6174455" y="1864660"/>
            <a:ext cx="686799" cy="373993"/>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33" name="正方形/長方形 132"/>
          <p:cNvSpPr/>
          <p:nvPr/>
        </p:nvSpPr>
        <p:spPr>
          <a:xfrm rot="12822787">
            <a:off x="5211490" y="1592511"/>
            <a:ext cx="237605" cy="407637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cxnSp>
        <p:nvCxnSpPr>
          <p:cNvPr id="135" name="直線コネクタ 134"/>
          <p:cNvCxnSpPr/>
          <p:nvPr/>
        </p:nvCxnSpPr>
        <p:spPr>
          <a:xfrm>
            <a:off x="207313" y="1210399"/>
            <a:ext cx="865433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2" name="正方形/長方形 131"/>
          <p:cNvSpPr/>
          <p:nvPr/>
        </p:nvSpPr>
        <p:spPr>
          <a:xfrm rot="16200000">
            <a:off x="5560046" y="1123964"/>
            <a:ext cx="212365" cy="170920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grpSp>
        <p:nvGrpSpPr>
          <p:cNvPr id="142" name="グループ化 141"/>
          <p:cNvGrpSpPr/>
          <p:nvPr/>
        </p:nvGrpSpPr>
        <p:grpSpPr>
          <a:xfrm>
            <a:off x="4451669" y="1679783"/>
            <a:ext cx="1161452" cy="813722"/>
            <a:chOff x="4451669" y="1679783"/>
            <a:chExt cx="1161452" cy="813722"/>
          </a:xfrm>
          <a:solidFill>
            <a:schemeClr val="bg1"/>
          </a:solidFill>
        </p:grpSpPr>
        <p:sp>
          <p:nvSpPr>
            <p:cNvPr id="40" name="正方形/長方形 39"/>
            <p:cNvSpPr/>
            <p:nvPr/>
          </p:nvSpPr>
          <p:spPr>
            <a:xfrm rot="18810240">
              <a:off x="4760145" y="1640529"/>
              <a:ext cx="544500" cy="116145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54" name="正方形/長方形 53"/>
            <p:cNvSpPr/>
            <p:nvPr/>
          </p:nvSpPr>
          <p:spPr>
            <a:xfrm rot="18810240">
              <a:off x="4487046" y="1761914"/>
              <a:ext cx="553372" cy="389110"/>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grpSp>
      <p:sp>
        <p:nvSpPr>
          <p:cNvPr id="143" name="正方形/長方形 142"/>
          <p:cNvSpPr/>
          <p:nvPr/>
        </p:nvSpPr>
        <p:spPr>
          <a:xfrm>
            <a:off x="3807811" y="4985494"/>
            <a:ext cx="787858" cy="604858"/>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cxnSp>
        <p:nvCxnSpPr>
          <p:cNvPr id="145" name="直線コネクタ 144"/>
          <p:cNvCxnSpPr/>
          <p:nvPr/>
        </p:nvCxnSpPr>
        <p:spPr>
          <a:xfrm flipV="1">
            <a:off x="7457771" y="1208698"/>
            <a:ext cx="1403873" cy="560467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a:off x="187660" y="6813376"/>
            <a:ext cx="7278259" cy="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8" name="直線コネクタ 157"/>
          <p:cNvCxnSpPr/>
          <p:nvPr/>
        </p:nvCxnSpPr>
        <p:spPr>
          <a:xfrm flipH="1">
            <a:off x="179512" y="1210399"/>
            <a:ext cx="27802" cy="559103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8" name="正方形/長方形 107"/>
          <p:cNvSpPr/>
          <p:nvPr/>
        </p:nvSpPr>
        <p:spPr>
          <a:xfrm rot="16200000">
            <a:off x="4971093" y="544206"/>
            <a:ext cx="187061" cy="1980616"/>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02" name="正方形/長方形 101"/>
          <p:cNvSpPr/>
          <p:nvPr/>
        </p:nvSpPr>
        <p:spPr>
          <a:xfrm>
            <a:off x="3963836" y="1395152"/>
            <a:ext cx="489918" cy="43264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grpSp>
        <p:nvGrpSpPr>
          <p:cNvPr id="106" name="グループ化 105"/>
          <p:cNvGrpSpPr/>
          <p:nvPr/>
        </p:nvGrpSpPr>
        <p:grpSpPr>
          <a:xfrm>
            <a:off x="4074315" y="1533904"/>
            <a:ext cx="283938" cy="1898864"/>
            <a:chOff x="4115259" y="1547552"/>
            <a:chExt cx="242994" cy="1665136"/>
          </a:xfrm>
          <a:solidFill>
            <a:schemeClr val="bg1"/>
          </a:solidFill>
        </p:grpSpPr>
        <p:sp>
          <p:nvSpPr>
            <p:cNvPr id="103" name="正方形/長方形 102"/>
            <p:cNvSpPr/>
            <p:nvPr/>
          </p:nvSpPr>
          <p:spPr>
            <a:xfrm>
              <a:off x="4116236" y="1547552"/>
              <a:ext cx="242017" cy="1665136"/>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05" name="正方形/長方形 104"/>
            <p:cNvSpPr/>
            <p:nvPr/>
          </p:nvSpPr>
          <p:spPr>
            <a:xfrm>
              <a:off x="4115259" y="1547552"/>
              <a:ext cx="121008" cy="1665136"/>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grpSp>
      <p:sp>
        <p:nvSpPr>
          <p:cNvPr id="129" name="正方形/長方形 128"/>
          <p:cNvSpPr/>
          <p:nvPr/>
        </p:nvSpPr>
        <p:spPr>
          <a:xfrm rot="881304">
            <a:off x="5455759" y="1658497"/>
            <a:ext cx="227268" cy="329570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31" name="正方形/長方形 30"/>
          <p:cNvSpPr/>
          <p:nvPr/>
        </p:nvSpPr>
        <p:spPr>
          <a:xfrm>
            <a:off x="4686454" y="4857206"/>
            <a:ext cx="897112" cy="77268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63" name="正方形/長方形 162"/>
          <p:cNvSpPr/>
          <p:nvPr/>
        </p:nvSpPr>
        <p:spPr>
          <a:xfrm>
            <a:off x="7102756" y="4945002"/>
            <a:ext cx="1039963" cy="792088"/>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65" name="テキスト ボックス 164"/>
          <p:cNvSpPr txBox="1"/>
          <p:nvPr/>
        </p:nvSpPr>
        <p:spPr>
          <a:xfrm>
            <a:off x="4644008" y="5058883"/>
            <a:ext cx="1005403" cy="338554"/>
          </a:xfrm>
          <a:prstGeom prst="rect">
            <a:avLst/>
          </a:prstGeom>
          <a:noFill/>
          <a:ln w="19050">
            <a:noFill/>
          </a:ln>
        </p:spPr>
        <p:txBody>
          <a:bodyPr wrap="none" rtlCol="0">
            <a:spAutoFit/>
          </a:bodyPr>
          <a:lstStyle/>
          <a:p>
            <a:r>
              <a:rPr kumimoji="1" lang="ja-JP" altLang="en-US" sz="1600" dirty="0" smtClean="0">
                <a:ea typeface="ＪＳゴシック" pitchFamily="49" charset="-128"/>
              </a:rPr>
              <a:t>プラント</a:t>
            </a:r>
            <a:endParaRPr kumimoji="1" lang="ja-JP" altLang="en-US" sz="1600" dirty="0">
              <a:ea typeface="ＪＳゴシック" pitchFamily="49" charset="-128"/>
            </a:endParaRPr>
          </a:p>
        </p:txBody>
      </p:sp>
      <p:sp>
        <p:nvSpPr>
          <p:cNvPr id="166" name="テキスト ボックス 165"/>
          <p:cNvSpPr txBox="1"/>
          <p:nvPr/>
        </p:nvSpPr>
        <p:spPr>
          <a:xfrm rot="686322">
            <a:off x="7495233" y="1431310"/>
            <a:ext cx="633507" cy="200055"/>
          </a:xfrm>
          <a:prstGeom prst="rect">
            <a:avLst/>
          </a:prstGeom>
          <a:noFill/>
          <a:ln w="19050">
            <a:noFill/>
          </a:ln>
        </p:spPr>
        <p:txBody>
          <a:bodyPr wrap="none" rtlCol="0">
            <a:spAutoFit/>
          </a:bodyPr>
          <a:lstStyle/>
          <a:p>
            <a:r>
              <a:rPr lang="ja-JP" altLang="en-US" sz="700" dirty="0">
                <a:ea typeface="ＪＳゴシック" pitchFamily="49" charset="-128"/>
              </a:rPr>
              <a:t>トロンメル</a:t>
            </a:r>
            <a:endParaRPr kumimoji="1" lang="ja-JP" altLang="en-US" sz="700" dirty="0">
              <a:ea typeface="ＪＳゴシック" pitchFamily="49" charset="-128"/>
            </a:endParaRPr>
          </a:p>
        </p:txBody>
      </p:sp>
      <p:sp>
        <p:nvSpPr>
          <p:cNvPr id="167" name="テキスト ボックス 166"/>
          <p:cNvSpPr txBox="1"/>
          <p:nvPr/>
        </p:nvSpPr>
        <p:spPr>
          <a:xfrm>
            <a:off x="8063128" y="1646407"/>
            <a:ext cx="369332" cy="707886"/>
          </a:xfrm>
          <a:prstGeom prst="rect">
            <a:avLst/>
          </a:prstGeom>
          <a:noFill/>
          <a:ln w="19050">
            <a:noFill/>
          </a:ln>
        </p:spPr>
        <p:txBody>
          <a:bodyPr vert="eaVert" wrap="none" rtlCol="0">
            <a:spAutoFit/>
          </a:bodyPr>
          <a:lstStyle/>
          <a:p>
            <a:r>
              <a:rPr kumimoji="1" lang="ja-JP" altLang="en-US" sz="1200" dirty="0" smtClean="0">
                <a:ea typeface="ＪＳゴシック" pitchFamily="49" charset="-128"/>
              </a:rPr>
              <a:t>洗車設備</a:t>
            </a:r>
            <a:endParaRPr kumimoji="1" lang="ja-JP" altLang="en-US" sz="1200" dirty="0">
              <a:ea typeface="ＪＳゴシック" pitchFamily="49" charset="-128"/>
            </a:endParaRPr>
          </a:p>
        </p:txBody>
      </p:sp>
      <p:sp>
        <p:nvSpPr>
          <p:cNvPr id="168" name="テキスト ボックス 167"/>
          <p:cNvSpPr txBox="1"/>
          <p:nvPr/>
        </p:nvSpPr>
        <p:spPr>
          <a:xfrm rot="18788313">
            <a:off x="5020711" y="1983656"/>
            <a:ext cx="346249" cy="767728"/>
          </a:xfrm>
          <a:prstGeom prst="rect">
            <a:avLst/>
          </a:prstGeom>
          <a:noFill/>
          <a:ln w="19050">
            <a:noFill/>
          </a:ln>
        </p:spPr>
        <p:txBody>
          <a:bodyPr vert="eaVert" wrap="square" rtlCol="0">
            <a:spAutoFit/>
          </a:bodyPr>
          <a:lstStyle/>
          <a:p>
            <a:r>
              <a:rPr lang="ja-JP" altLang="en-US" sz="1050" dirty="0" smtClean="0">
                <a:ea typeface="ＪＳゴシック" pitchFamily="49" charset="-128"/>
              </a:rPr>
              <a:t>骨材投入口</a:t>
            </a:r>
            <a:endParaRPr kumimoji="1" lang="ja-JP" altLang="en-US" sz="1050" dirty="0">
              <a:ea typeface="ＪＳゴシック" pitchFamily="49" charset="-128"/>
            </a:endParaRPr>
          </a:p>
        </p:txBody>
      </p:sp>
      <p:sp>
        <p:nvSpPr>
          <p:cNvPr id="172" name="テキスト ボックス 171"/>
          <p:cNvSpPr txBox="1"/>
          <p:nvPr/>
        </p:nvSpPr>
        <p:spPr>
          <a:xfrm>
            <a:off x="5890055" y="6269211"/>
            <a:ext cx="723275" cy="307777"/>
          </a:xfrm>
          <a:prstGeom prst="rect">
            <a:avLst/>
          </a:prstGeom>
          <a:noFill/>
          <a:ln w="19050">
            <a:noFill/>
          </a:ln>
        </p:spPr>
        <p:txBody>
          <a:bodyPr wrap="none" rtlCol="0">
            <a:spAutoFit/>
          </a:bodyPr>
          <a:lstStyle/>
          <a:p>
            <a:r>
              <a:rPr lang="ja-JP" altLang="en-US" sz="1400" dirty="0">
                <a:ea typeface="ＪＳゴシック" pitchFamily="49" charset="-128"/>
              </a:rPr>
              <a:t>事務所</a:t>
            </a:r>
            <a:endParaRPr kumimoji="1" lang="ja-JP" altLang="en-US" sz="1400" dirty="0">
              <a:ea typeface="ＪＳゴシック" pitchFamily="49" charset="-128"/>
            </a:endParaRPr>
          </a:p>
        </p:txBody>
      </p:sp>
      <p:sp>
        <p:nvSpPr>
          <p:cNvPr id="173" name="テキスト ボックス 172"/>
          <p:cNvSpPr txBox="1"/>
          <p:nvPr/>
        </p:nvSpPr>
        <p:spPr>
          <a:xfrm>
            <a:off x="4678998" y="3510888"/>
            <a:ext cx="346249" cy="496290"/>
          </a:xfrm>
          <a:prstGeom prst="rect">
            <a:avLst/>
          </a:prstGeom>
          <a:noFill/>
          <a:ln w="19050">
            <a:noFill/>
          </a:ln>
        </p:spPr>
        <p:txBody>
          <a:bodyPr vert="eaVert" wrap="none" rtlCol="0">
            <a:spAutoFit/>
          </a:bodyPr>
          <a:lstStyle/>
          <a:p>
            <a:r>
              <a:rPr lang="ja-JP" altLang="en-US" sz="1050" dirty="0">
                <a:ea typeface="ＪＳゴシック" pitchFamily="49" charset="-128"/>
              </a:rPr>
              <a:t>機械室</a:t>
            </a:r>
            <a:endParaRPr kumimoji="1" lang="ja-JP" altLang="en-US" sz="1050" dirty="0">
              <a:ea typeface="ＪＳゴシック" pitchFamily="49" charset="-128"/>
            </a:endParaRPr>
          </a:p>
        </p:txBody>
      </p:sp>
      <p:sp>
        <p:nvSpPr>
          <p:cNvPr id="174" name="テキスト ボックス 173"/>
          <p:cNvSpPr txBox="1"/>
          <p:nvPr/>
        </p:nvSpPr>
        <p:spPr>
          <a:xfrm rot="873420">
            <a:off x="7548887" y="1635427"/>
            <a:ext cx="307777" cy="502702"/>
          </a:xfrm>
          <a:prstGeom prst="rect">
            <a:avLst/>
          </a:prstGeom>
          <a:noFill/>
          <a:ln w="19050">
            <a:noFill/>
          </a:ln>
        </p:spPr>
        <p:txBody>
          <a:bodyPr vert="eaVert" wrap="none" rtlCol="0">
            <a:spAutoFit/>
          </a:bodyPr>
          <a:lstStyle/>
          <a:p>
            <a:r>
              <a:rPr lang="ja-JP" altLang="en-US" sz="800" dirty="0" smtClean="0">
                <a:ea typeface="ＪＳゴシック" pitchFamily="49" charset="-128"/>
              </a:rPr>
              <a:t>砂排出口</a:t>
            </a:r>
            <a:endParaRPr kumimoji="1" lang="ja-JP" altLang="en-US" sz="800" dirty="0">
              <a:ea typeface="ＪＳゴシック" pitchFamily="49" charset="-128"/>
            </a:endParaRPr>
          </a:p>
        </p:txBody>
      </p:sp>
      <p:sp>
        <p:nvSpPr>
          <p:cNvPr id="176" name="テキスト ボックス 175"/>
          <p:cNvSpPr txBox="1"/>
          <p:nvPr/>
        </p:nvSpPr>
        <p:spPr>
          <a:xfrm>
            <a:off x="3925804" y="5166605"/>
            <a:ext cx="607859" cy="261610"/>
          </a:xfrm>
          <a:prstGeom prst="rect">
            <a:avLst/>
          </a:prstGeom>
          <a:noFill/>
          <a:ln w="19050">
            <a:noFill/>
          </a:ln>
        </p:spPr>
        <p:txBody>
          <a:bodyPr wrap="none" rtlCol="0">
            <a:spAutoFit/>
          </a:bodyPr>
          <a:lstStyle/>
          <a:p>
            <a:r>
              <a:rPr lang="ja-JP" altLang="en-US" sz="1100" dirty="0">
                <a:ea typeface="ＪＳゴシック" pitchFamily="49" charset="-128"/>
              </a:rPr>
              <a:t>粗骨材</a:t>
            </a:r>
            <a:endParaRPr kumimoji="1" lang="ja-JP" altLang="en-US" sz="1100" dirty="0">
              <a:ea typeface="ＪＳゴシック" pitchFamily="49" charset="-128"/>
            </a:endParaRPr>
          </a:p>
        </p:txBody>
      </p:sp>
      <p:sp>
        <p:nvSpPr>
          <p:cNvPr id="177" name="テキスト ボックス 176"/>
          <p:cNvSpPr txBox="1"/>
          <p:nvPr/>
        </p:nvSpPr>
        <p:spPr>
          <a:xfrm>
            <a:off x="3914185" y="4621635"/>
            <a:ext cx="607859" cy="261610"/>
          </a:xfrm>
          <a:prstGeom prst="rect">
            <a:avLst/>
          </a:prstGeom>
          <a:noFill/>
          <a:ln w="19050">
            <a:noFill/>
          </a:ln>
        </p:spPr>
        <p:txBody>
          <a:bodyPr wrap="none" rtlCol="0">
            <a:spAutoFit/>
          </a:bodyPr>
          <a:lstStyle/>
          <a:p>
            <a:r>
              <a:rPr lang="ja-JP" altLang="en-US" sz="1100" dirty="0">
                <a:ea typeface="ＪＳゴシック" pitchFamily="49" charset="-128"/>
              </a:rPr>
              <a:t>粗骨材</a:t>
            </a:r>
            <a:endParaRPr kumimoji="1" lang="ja-JP" altLang="en-US" sz="1100" dirty="0">
              <a:ea typeface="ＪＳゴシック" pitchFamily="49" charset="-128"/>
            </a:endParaRPr>
          </a:p>
        </p:txBody>
      </p:sp>
      <p:sp>
        <p:nvSpPr>
          <p:cNvPr id="178" name="テキスト ボックス 177"/>
          <p:cNvSpPr txBox="1"/>
          <p:nvPr/>
        </p:nvSpPr>
        <p:spPr>
          <a:xfrm>
            <a:off x="3916264" y="3671261"/>
            <a:ext cx="569387" cy="246221"/>
          </a:xfrm>
          <a:prstGeom prst="rect">
            <a:avLst/>
          </a:prstGeom>
          <a:noFill/>
          <a:ln w="19050">
            <a:noFill/>
          </a:ln>
        </p:spPr>
        <p:txBody>
          <a:bodyPr wrap="none" rtlCol="0">
            <a:spAutoFit/>
          </a:bodyPr>
          <a:lstStyle/>
          <a:p>
            <a:r>
              <a:rPr lang="ja-JP" altLang="en-US" sz="1000" dirty="0">
                <a:ea typeface="ＪＳゴシック" pitchFamily="49" charset="-128"/>
              </a:rPr>
              <a:t>粗骨材</a:t>
            </a:r>
            <a:endParaRPr kumimoji="1" lang="ja-JP" altLang="en-US" sz="1000" dirty="0">
              <a:ea typeface="ＪＳゴシック" pitchFamily="49" charset="-128"/>
            </a:endParaRPr>
          </a:p>
        </p:txBody>
      </p:sp>
      <p:sp>
        <p:nvSpPr>
          <p:cNvPr id="180" name="テキスト ボックス 179"/>
          <p:cNvSpPr txBox="1"/>
          <p:nvPr/>
        </p:nvSpPr>
        <p:spPr>
          <a:xfrm>
            <a:off x="3905765" y="4109211"/>
            <a:ext cx="607859" cy="261610"/>
          </a:xfrm>
          <a:prstGeom prst="rect">
            <a:avLst/>
          </a:prstGeom>
          <a:noFill/>
          <a:ln w="19050">
            <a:noFill/>
          </a:ln>
        </p:spPr>
        <p:txBody>
          <a:bodyPr wrap="none" rtlCol="0">
            <a:spAutoFit/>
          </a:bodyPr>
          <a:lstStyle/>
          <a:p>
            <a:r>
              <a:rPr lang="ja-JP" altLang="en-US" sz="1100" dirty="0">
                <a:ea typeface="ＪＳゴシック" pitchFamily="49" charset="-128"/>
              </a:rPr>
              <a:t>粗骨材</a:t>
            </a:r>
            <a:endParaRPr kumimoji="1" lang="ja-JP" altLang="en-US" sz="1100" dirty="0">
              <a:ea typeface="ＪＳゴシック" pitchFamily="49" charset="-128"/>
            </a:endParaRPr>
          </a:p>
        </p:txBody>
      </p:sp>
      <p:grpSp>
        <p:nvGrpSpPr>
          <p:cNvPr id="275" name="グループ化 274"/>
          <p:cNvGrpSpPr/>
          <p:nvPr/>
        </p:nvGrpSpPr>
        <p:grpSpPr>
          <a:xfrm>
            <a:off x="4475556" y="6018891"/>
            <a:ext cx="495026" cy="650031"/>
            <a:chOff x="4528721" y="5997625"/>
            <a:chExt cx="495026" cy="650031"/>
          </a:xfrm>
        </p:grpSpPr>
        <p:sp>
          <p:nvSpPr>
            <p:cNvPr id="47" name="円/楕円 46"/>
            <p:cNvSpPr/>
            <p:nvPr/>
          </p:nvSpPr>
          <p:spPr>
            <a:xfrm>
              <a:off x="4622965" y="5997625"/>
              <a:ext cx="295427" cy="31169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52" name="円/楕円 51"/>
            <p:cNvSpPr/>
            <p:nvPr/>
          </p:nvSpPr>
          <p:spPr>
            <a:xfrm>
              <a:off x="4624398" y="6335961"/>
              <a:ext cx="295427" cy="31169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79" name="テキスト ボックス 178"/>
            <p:cNvSpPr txBox="1"/>
            <p:nvPr/>
          </p:nvSpPr>
          <p:spPr>
            <a:xfrm>
              <a:off x="4528721" y="6060970"/>
              <a:ext cx="492443" cy="215444"/>
            </a:xfrm>
            <a:prstGeom prst="rect">
              <a:avLst/>
            </a:prstGeom>
            <a:noFill/>
            <a:ln w="19050">
              <a:noFill/>
            </a:ln>
          </p:spPr>
          <p:txBody>
            <a:bodyPr wrap="none" rtlCol="0">
              <a:spAutoFit/>
            </a:bodyPr>
            <a:lstStyle/>
            <a:p>
              <a:r>
                <a:rPr lang="ja-JP" altLang="en-US" sz="800" dirty="0">
                  <a:ea typeface="ＪＳゴシック" pitchFamily="49" charset="-128"/>
                </a:rPr>
                <a:t>混和剤</a:t>
              </a:r>
              <a:endParaRPr kumimoji="1" lang="ja-JP" altLang="en-US" sz="800" dirty="0">
                <a:ea typeface="ＪＳゴシック" pitchFamily="49" charset="-128"/>
              </a:endParaRPr>
            </a:p>
          </p:txBody>
        </p:sp>
        <p:sp>
          <p:nvSpPr>
            <p:cNvPr id="181" name="テキスト ボックス 180"/>
            <p:cNvSpPr txBox="1"/>
            <p:nvPr/>
          </p:nvSpPr>
          <p:spPr>
            <a:xfrm>
              <a:off x="4531304" y="6392076"/>
              <a:ext cx="492443" cy="215444"/>
            </a:xfrm>
            <a:prstGeom prst="rect">
              <a:avLst/>
            </a:prstGeom>
            <a:noFill/>
            <a:ln w="19050">
              <a:noFill/>
            </a:ln>
          </p:spPr>
          <p:txBody>
            <a:bodyPr wrap="none" rtlCol="0">
              <a:spAutoFit/>
            </a:bodyPr>
            <a:lstStyle/>
            <a:p>
              <a:r>
                <a:rPr kumimoji="1" lang="ja-JP" altLang="en-US" sz="800" dirty="0" smtClean="0">
                  <a:ea typeface="ＪＳゴシック" pitchFamily="49" charset="-128"/>
                </a:rPr>
                <a:t>混和剤</a:t>
              </a:r>
              <a:endParaRPr kumimoji="1" lang="ja-JP" altLang="en-US" sz="800" dirty="0">
                <a:ea typeface="ＪＳゴシック" pitchFamily="49" charset="-128"/>
              </a:endParaRPr>
            </a:p>
          </p:txBody>
        </p:sp>
      </p:grpSp>
      <p:grpSp>
        <p:nvGrpSpPr>
          <p:cNvPr id="263" name="グループ化 262"/>
          <p:cNvGrpSpPr/>
          <p:nvPr/>
        </p:nvGrpSpPr>
        <p:grpSpPr>
          <a:xfrm>
            <a:off x="4644009" y="4201926"/>
            <a:ext cx="1489522" cy="481228"/>
            <a:chOff x="4644009" y="4308256"/>
            <a:chExt cx="1489522" cy="481228"/>
          </a:xfrm>
        </p:grpSpPr>
        <p:sp>
          <p:nvSpPr>
            <p:cNvPr id="33" name="円/楕円 32"/>
            <p:cNvSpPr/>
            <p:nvPr/>
          </p:nvSpPr>
          <p:spPr>
            <a:xfrm>
              <a:off x="4644009" y="4308256"/>
              <a:ext cx="449678" cy="4690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26" name="円/楕円 125"/>
            <p:cNvSpPr/>
            <p:nvPr/>
          </p:nvSpPr>
          <p:spPr>
            <a:xfrm>
              <a:off x="5165222" y="4320480"/>
              <a:ext cx="449678" cy="4690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27" name="円/楕円 126"/>
            <p:cNvSpPr/>
            <p:nvPr/>
          </p:nvSpPr>
          <p:spPr>
            <a:xfrm>
              <a:off x="5667259" y="4314591"/>
              <a:ext cx="449678" cy="4690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82" name="テキスト ボックス 181"/>
            <p:cNvSpPr txBox="1"/>
            <p:nvPr/>
          </p:nvSpPr>
          <p:spPr>
            <a:xfrm>
              <a:off x="5666737" y="4421303"/>
              <a:ext cx="466794" cy="261610"/>
            </a:xfrm>
            <a:prstGeom prst="rect">
              <a:avLst/>
            </a:prstGeom>
            <a:noFill/>
            <a:ln w="19050">
              <a:noFill/>
            </a:ln>
          </p:spPr>
          <p:txBody>
            <a:bodyPr wrap="none" rtlCol="0">
              <a:spAutoFit/>
            </a:bodyPr>
            <a:lstStyle/>
            <a:p>
              <a:r>
                <a:rPr lang="ja-JP" altLang="en-US" sz="1100" dirty="0">
                  <a:ea typeface="ＪＳゴシック" pitchFamily="49" charset="-128"/>
                </a:rPr>
                <a:t>ＢＢ</a:t>
              </a:r>
              <a:endParaRPr kumimoji="1" lang="ja-JP" altLang="en-US" sz="1100" dirty="0">
                <a:ea typeface="ＪＳゴシック" pitchFamily="49" charset="-128"/>
              </a:endParaRPr>
            </a:p>
          </p:txBody>
        </p:sp>
        <p:sp>
          <p:nvSpPr>
            <p:cNvPr id="183" name="テキスト ボックス 182"/>
            <p:cNvSpPr txBox="1"/>
            <p:nvPr/>
          </p:nvSpPr>
          <p:spPr>
            <a:xfrm>
              <a:off x="5234078" y="4418288"/>
              <a:ext cx="325730" cy="261610"/>
            </a:xfrm>
            <a:prstGeom prst="rect">
              <a:avLst/>
            </a:prstGeom>
            <a:noFill/>
            <a:ln w="19050">
              <a:noFill/>
            </a:ln>
          </p:spPr>
          <p:txBody>
            <a:bodyPr wrap="none" rtlCol="0">
              <a:spAutoFit/>
            </a:bodyPr>
            <a:lstStyle/>
            <a:p>
              <a:r>
                <a:rPr lang="ja-JP" altLang="en-US" sz="1100" dirty="0">
                  <a:ea typeface="ＪＳゴシック" pitchFamily="49" charset="-128"/>
                </a:rPr>
                <a:t>Ｎ</a:t>
              </a:r>
              <a:endParaRPr kumimoji="1" lang="ja-JP" altLang="en-US" sz="1100" dirty="0">
                <a:ea typeface="ＪＳゴシック" pitchFamily="49" charset="-128"/>
              </a:endParaRPr>
            </a:p>
          </p:txBody>
        </p:sp>
        <p:sp>
          <p:nvSpPr>
            <p:cNvPr id="184" name="テキスト ボックス 183"/>
            <p:cNvSpPr txBox="1"/>
            <p:nvPr/>
          </p:nvSpPr>
          <p:spPr>
            <a:xfrm>
              <a:off x="4717282" y="4404335"/>
              <a:ext cx="325730" cy="261610"/>
            </a:xfrm>
            <a:prstGeom prst="rect">
              <a:avLst/>
            </a:prstGeom>
            <a:noFill/>
            <a:ln w="19050">
              <a:noFill/>
            </a:ln>
          </p:spPr>
          <p:txBody>
            <a:bodyPr wrap="none" rtlCol="0">
              <a:spAutoFit/>
            </a:bodyPr>
            <a:lstStyle/>
            <a:p>
              <a:r>
                <a:rPr lang="ja-JP" altLang="en-US" sz="1100" dirty="0">
                  <a:ea typeface="ＪＳゴシック" pitchFamily="49" charset="-128"/>
                </a:rPr>
                <a:t>Ｈ</a:t>
              </a:r>
              <a:endParaRPr kumimoji="1" lang="ja-JP" altLang="en-US" sz="1100" dirty="0">
                <a:ea typeface="ＪＳゴシック" pitchFamily="49" charset="-128"/>
              </a:endParaRPr>
            </a:p>
          </p:txBody>
        </p:sp>
      </p:grpSp>
      <p:sp>
        <p:nvSpPr>
          <p:cNvPr id="185" name="テキスト ボックス 184"/>
          <p:cNvSpPr txBox="1"/>
          <p:nvPr/>
        </p:nvSpPr>
        <p:spPr>
          <a:xfrm>
            <a:off x="3920706" y="6213950"/>
            <a:ext cx="607859" cy="261610"/>
          </a:xfrm>
          <a:prstGeom prst="rect">
            <a:avLst/>
          </a:prstGeom>
          <a:noFill/>
          <a:ln w="19050">
            <a:noFill/>
          </a:ln>
        </p:spPr>
        <p:txBody>
          <a:bodyPr wrap="none" rtlCol="0">
            <a:spAutoFit/>
          </a:bodyPr>
          <a:lstStyle/>
          <a:p>
            <a:r>
              <a:rPr lang="ja-JP" altLang="en-US" sz="1100" dirty="0">
                <a:ea typeface="ＪＳゴシック" pitchFamily="49" charset="-128"/>
              </a:rPr>
              <a:t>細骨材</a:t>
            </a:r>
            <a:endParaRPr kumimoji="1" lang="ja-JP" altLang="en-US" sz="1100" dirty="0">
              <a:ea typeface="ＪＳゴシック" pitchFamily="49" charset="-128"/>
            </a:endParaRPr>
          </a:p>
        </p:txBody>
      </p:sp>
      <p:sp>
        <p:nvSpPr>
          <p:cNvPr id="186" name="テキスト ボックス 185"/>
          <p:cNvSpPr txBox="1"/>
          <p:nvPr/>
        </p:nvSpPr>
        <p:spPr>
          <a:xfrm>
            <a:off x="3905764" y="5697091"/>
            <a:ext cx="607859" cy="261610"/>
          </a:xfrm>
          <a:prstGeom prst="rect">
            <a:avLst/>
          </a:prstGeom>
          <a:noFill/>
          <a:ln w="19050">
            <a:noFill/>
          </a:ln>
        </p:spPr>
        <p:txBody>
          <a:bodyPr wrap="none" rtlCol="0">
            <a:spAutoFit/>
          </a:bodyPr>
          <a:lstStyle/>
          <a:p>
            <a:r>
              <a:rPr lang="ja-JP" altLang="en-US" sz="1100" dirty="0">
                <a:ea typeface="ＪＳゴシック" pitchFamily="49" charset="-128"/>
              </a:rPr>
              <a:t>細骨材</a:t>
            </a:r>
            <a:endParaRPr kumimoji="1" lang="ja-JP" altLang="en-US" sz="1100" dirty="0">
              <a:ea typeface="ＪＳゴシック" pitchFamily="49" charset="-128"/>
            </a:endParaRPr>
          </a:p>
        </p:txBody>
      </p:sp>
      <p:sp>
        <p:nvSpPr>
          <p:cNvPr id="187" name="テキスト ボックス 186"/>
          <p:cNvSpPr txBox="1"/>
          <p:nvPr/>
        </p:nvSpPr>
        <p:spPr>
          <a:xfrm>
            <a:off x="5048809" y="3742704"/>
            <a:ext cx="453970" cy="200055"/>
          </a:xfrm>
          <a:prstGeom prst="rect">
            <a:avLst/>
          </a:prstGeom>
          <a:noFill/>
          <a:ln w="19050">
            <a:noFill/>
          </a:ln>
        </p:spPr>
        <p:txBody>
          <a:bodyPr wrap="none" rtlCol="0">
            <a:spAutoFit/>
          </a:bodyPr>
          <a:lstStyle/>
          <a:p>
            <a:r>
              <a:rPr kumimoji="1" lang="ja-JP" altLang="en-US" sz="700" dirty="0" smtClean="0">
                <a:ea typeface="ＪＳゴシック" pitchFamily="49" charset="-128"/>
              </a:rPr>
              <a:t>混和剤</a:t>
            </a:r>
            <a:endParaRPr kumimoji="1" lang="ja-JP" altLang="en-US" sz="700" dirty="0">
              <a:ea typeface="ＪＳゴシック" pitchFamily="49" charset="-128"/>
            </a:endParaRPr>
          </a:p>
        </p:txBody>
      </p:sp>
      <p:sp>
        <p:nvSpPr>
          <p:cNvPr id="189" name="テキスト ボックス 188"/>
          <p:cNvSpPr txBox="1"/>
          <p:nvPr/>
        </p:nvSpPr>
        <p:spPr>
          <a:xfrm rot="896062">
            <a:off x="7177796" y="1346503"/>
            <a:ext cx="323165" cy="669414"/>
          </a:xfrm>
          <a:prstGeom prst="rect">
            <a:avLst/>
          </a:prstGeom>
          <a:noFill/>
          <a:ln w="19050">
            <a:noFill/>
          </a:ln>
        </p:spPr>
        <p:txBody>
          <a:bodyPr vert="eaVert" wrap="none" rtlCol="0">
            <a:spAutoFit/>
          </a:bodyPr>
          <a:lstStyle/>
          <a:p>
            <a:r>
              <a:rPr lang="ja-JP" altLang="en-US" sz="900" dirty="0" smtClean="0">
                <a:ea typeface="ＪＳゴシック" pitchFamily="49" charset="-128"/>
              </a:rPr>
              <a:t>砂利排出口</a:t>
            </a:r>
            <a:endParaRPr kumimoji="1" lang="ja-JP" altLang="en-US" sz="900" dirty="0">
              <a:ea typeface="ＪＳゴシック" pitchFamily="49" charset="-128"/>
            </a:endParaRPr>
          </a:p>
        </p:txBody>
      </p:sp>
      <p:sp>
        <p:nvSpPr>
          <p:cNvPr id="46" name="正方形/長方形 45"/>
          <p:cNvSpPr/>
          <p:nvPr/>
        </p:nvSpPr>
        <p:spPr>
          <a:xfrm>
            <a:off x="6549805" y="2492896"/>
            <a:ext cx="516079" cy="56169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99" name="正方形/長方形 98"/>
          <p:cNvSpPr/>
          <p:nvPr/>
        </p:nvSpPr>
        <p:spPr>
          <a:xfrm>
            <a:off x="6054932" y="2492897"/>
            <a:ext cx="494873" cy="751096"/>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61" name="正方形/長方形 160"/>
          <p:cNvSpPr/>
          <p:nvPr/>
        </p:nvSpPr>
        <p:spPr>
          <a:xfrm>
            <a:off x="7065884" y="2492897"/>
            <a:ext cx="516079" cy="56169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69" name="テキスト ボックス 168"/>
          <p:cNvSpPr txBox="1"/>
          <p:nvPr/>
        </p:nvSpPr>
        <p:spPr>
          <a:xfrm>
            <a:off x="6137333" y="2480868"/>
            <a:ext cx="323165" cy="784830"/>
          </a:xfrm>
          <a:prstGeom prst="rect">
            <a:avLst/>
          </a:prstGeom>
          <a:noFill/>
          <a:ln w="19050">
            <a:noFill/>
          </a:ln>
        </p:spPr>
        <p:txBody>
          <a:bodyPr vert="eaVert" wrap="none" rtlCol="0">
            <a:spAutoFit/>
          </a:bodyPr>
          <a:lstStyle/>
          <a:p>
            <a:r>
              <a:rPr lang="ja-JP" altLang="en-US" sz="900" dirty="0" smtClean="0">
                <a:ea typeface="ＪＳゴシック" pitchFamily="49" charset="-128"/>
              </a:rPr>
              <a:t>排水スロープ</a:t>
            </a:r>
            <a:endParaRPr kumimoji="1" lang="ja-JP" altLang="en-US" sz="900" dirty="0">
              <a:ea typeface="ＪＳゴシック" pitchFamily="49" charset="-128"/>
            </a:endParaRPr>
          </a:p>
        </p:txBody>
      </p:sp>
      <p:sp>
        <p:nvSpPr>
          <p:cNvPr id="170" name="テキスト ボックス 169"/>
          <p:cNvSpPr txBox="1"/>
          <p:nvPr/>
        </p:nvSpPr>
        <p:spPr>
          <a:xfrm>
            <a:off x="6643295" y="2515119"/>
            <a:ext cx="323165" cy="553998"/>
          </a:xfrm>
          <a:prstGeom prst="rect">
            <a:avLst/>
          </a:prstGeom>
          <a:noFill/>
          <a:ln w="19050">
            <a:noFill/>
          </a:ln>
        </p:spPr>
        <p:txBody>
          <a:bodyPr vert="eaVert" wrap="none" rtlCol="0">
            <a:spAutoFit/>
          </a:bodyPr>
          <a:lstStyle/>
          <a:p>
            <a:r>
              <a:rPr lang="ja-JP" altLang="en-US" sz="900" dirty="0" smtClean="0">
                <a:ea typeface="ＪＳゴシック" pitchFamily="49" charset="-128"/>
              </a:rPr>
              <a:t>上澄水槽</a:t>
            </a:r>
            <a:endParaRPr kumimoji="1" lang="ja-JP" altLang="en-US" sz="900" dirty="0">
              <a:ea typeface="ＪＳゴシック" pitchFamily="49" charset="-128"/>
            </a:endParaRPr>
          </a:p>
        </p:txBody>
      </p:sp>
      <p:sp>
        <p:nvSpPr>
          <p:cNvPr id="190" name="テキスト ボックス 189"/>
          <p:cNvSpPr txBox="1"/>
          <p:nvPr/>
        </p:nvSpPr>
        <p:spPr>
          <a:xfrm>
            <a:off x="7146934" y="2516498"/>
            <a:ext cx="400110" cy="541174"/>
          </a:xfrm>
          <a:prstGeom prst="rect">
            <a:avLst/>
          </a:prstGeom>
          <a:noFill/>
          <a:ln w="19050">
            <a:noFill/>
          </a:ln>
        </p:spPr>
        <p:txBody>
          <a:bodyPr vert="eaVert" wrap="none" rtlCol="0">
            <a:spAutoFit/>
          </a:bodyPr>
          <a:lstStyle/>
          <a:p>
            <a:r>
              <a:rPr lang="ja-JP" altLang="en-US" sz="700" dirty="0" smtClean="0">
                <a:ea typeface="ＪＳゴシック" pitchFamily="49" charset="-128"/>
              </a:rPr>
              <a:t>スラッジ</a:t>
            </a:r>
            <a:endParaRPr lang="en-US" altLang="ja-JP" sz="700" dirty="0" smtClean="0">
              <a:ea typeface="ＪＳゴシック" pitchFamily="49" charset="-128"/>
            </a:endParaRPr>
          </a:p>
          <a:p>
            <a:r>
              <a:rPr lang="ja-JP" altLang="en-US" sz="700" dirty="0">
                <a:ea typeface="ＪＳゴシック" pitchFamily="49" charset="-128"/>
              </a:rPr>
              <a:t>　</a:t>
            </a:r>
            <a:r>
              <a:rPr lang="ja-JP" altLang="en-US" sz="700" dirty="0" smtClean="0">
                <a:ea typeface="ＪＳゴシック" pitchFamily="49" charset="-128"/>
              </a:rPr>
              <a:t>　　水槽</a:t>
            </a:r>
            <a:endParaRPr kumimoji="1" lang="ja-JP" altLang="en-US" sz="700" dirty="0">
              <a:ea typeface="ＪＳゴシック" pitchFamily="49" charset="-128"/>
            </a:endParaRPr>
          </a:p>
        </p:txBody>
      </p:sp>
      <p:grpSp>
        <p:nvGrpSpPr>
          <p:cNvPr id="225" name="グループ化 224"/>
          <p:cNvGrpSpPr/>
          <p:nvPr/>
        </p:nvGrpSpPr>
        <p:grpSpPr>
          <a:xfrm rot="18836965">
            <a:off x="4520830" y="1799995"/>
            <a:ext cx="472874" cy="332228"/>
            <a:chOff x="727455" y="2914747"/>
            <a:chExt cx="944997" cy="974230"/>
          </a:xfrm>
        </p:grpSpPr>
        <p:sp>
          <p:nvSpPr>
            <p:cNvPr id="191" name="正方形/長方形 190"/>
            <p:cNvSpPr/>
            <p:nvPr/>
          </p:nvSpPr>
          <p:spPr>
            <a:xfrm>
              <a:off x="755576" y="2917759"/>
              <a:ext cx="914400" cy="96284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cxnSp>
          <p:nvCxnSpPr>
            <p:cNvPr id="193" name="直線コネクタ 192"/>
            <p:cNvCxnSpPr/>
            <p:nvPr/>
          </p:nvCxnSpPr>
          <p:spPr>
            <a:xfrm>
              <a:off x="755576" y="2936134"/>
              <a:ext cx="0" cy="8960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直線コネクタ 194"/>
            <p:cNvCxnSpPr/>
            <p:nvPr/>
          </p:nvCxnSpPr>
          <p:spPr>
            <a:xfrm>
              <a:off x="827584" y="2926446"/>
              <a:ext cx="0" cy="9541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直線コネクタ 196"/>
            <p:cNvCxnSpPr/>
            <p:nvPr/>
          </p:nvCxnSpPr>
          <p:spPr>
            <a:xfrm>
              <a:off x="909089" y="2914747"/>
              <a:ext cx="0" cy="9541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直線コネクタ 197"/>
            <p:cNvCxnSpPr/>
            <p:nvPr/>
          </p:nvCxnSpPr>
          <p:spPr>
            <a:xfrm>
              <a:off x="1002664" y="2917759"/>
              <a:ext cx="0" cy="9541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直線コネクタ 198"/>
            <p:cNvCxnSpPr/>
            <p:nvPr/>
          </p:nvCxnSpPr>
          <p:spPr>
            <a:xfrm>
              <a:off x="1072798" y="2917760"/>
              <a:ext cx="0" cy="9541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直線コネクタ 199"/>
            <p:cNvCxnSpPr/>
            <p:nvPr/>
          </p:nvCxnSpPr>
          <p:spPr>
            <a:xfrm>
              <a:off x="1158855" y="2922102"/>
              <a:ext cx="0" cy="9541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直線コネクタ 200"/>
            <p:cNvCxnSpPr/>
            <p:nvPr/>
          </p:nvCxnSpPr>
          <p:spPr>
            <a:xfrm>
              <a:off x="1246515" y="2923865"/>
              <a:ext cx="0" cy="9541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直線コネクタ 201"/>
            <p:cNvCxnSpPr/>
            <p:nvPr/>
          </p:nvCxnSpPr>
          <p:spPr>
            <a:xfrm>
              <a:off x="1321760" y="2924580"/>
              <a:ext cx="0" cy="9541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直線コネクタ 202"/>
            <p:cNvCxnSpPr/>
            <p:nvPr/>
          </p:nvCxnSpPr>
          <p:spPr>
            <a:xfrm>
              <a:off x="1405920" y="2926852"/>
              <a:ext cx="0" cy="9541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直線コネクタ 203"/>
            <p:cNvCxnSpPr/>
            <p:nvPr/>
          </p:nvCxnSpPr>
          <p:spPr>
            <a:xfrm>
              <a:off x="1476432" y="2924944"/>
              <a:ext cx="0" cy="9541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直線コネクタ 204"/>
            <p:cNvCxnSpPr/>
            <p:nvPr/>
          </p:nvCxnSpPr>
          <p:spPr>
            <a:xfrm>
              <a:off x="1553776" y="2934824"/>
              <a:ext cx="0" cy="9541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直線コネクタ 205"/>
            <p:cNvCxnSpPr/>
            <p:nvPr/>
          </p:nvCxnSpPr>
          <p:spPr>
            <a:xfrm>
              <a:off x="755576" y="3012461"/>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直線コネクタ 216"/>
            <p:cNvCxnSpPr/>
            <p:nvPr/>
          </p:nvCxnSpPr>
          <p:spPr>
            <a:xfrm>
              <a:off x="758052" y="3113591"/>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直線コネクタ 217"/>
            <p:cNvCxnSpPr/>
            <p:nvPr/>
          </p:nvCxnSpPr>
          <p:spPr>
            <a:xfrm>
              <a:off x="755576" y="3198606"/>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直線コネクタ 218"/>
            <p:cNvCxnSpPr/>
            <p:nvPr/>
          </p:nvCxnSpPr>
          <p:spPr>
            <a:xfrm>
              <a:off x="755576" y="3301089"/>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755576" y="3403657"/>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758052" y="3501008"/>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直線コネクタ 221"/>
            <p:cNvCxnSpPr/>
            <p:nvPr/>
          </p:nvCxnSpPr>
          <p:spPr>
            <a:xfrm>
              <a:off x="755576" y="3593448"/>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直線コネクタ 222"/>
            <p:cNvCxnSpPr/>
            <p:nvPr/>
          </p:nvCxnSpPr>
          <p:spPr>
            <a:xfrm>
              <a:off x="755576" y="3686885"/>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a:xfrm>
              <a:off x="727455" y="3767163"/>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6" name="テキスト ボックス 225"/>
          <p:cNvSpPr txBox="1"/>
          <p:nvPr/>
        </p:nvSpPr>
        <p:spPr>
          <a:xfrm>
            <a:off x="5332367" y="3559312"/>
            <a:ext cx="503195" cy="200055"/>
          </a:xfrm>
          <a:prstGeom prst="rect">
            <a:avLst/>
          </a:prstGeom>
          <a:noFill/>
          <a:ln w="19050">
            <a:noFill/>
          </a:ln>
        </p:spPr>
        <p:txBody>
          <a:bodyPr wrap="square" rtlCol="0">
            <a:spAutoFit/>
          </a:bodyPr>
          <a:lstStyle/>
          <a:p>
            <a:r>
              <a:rPr kumimoji="1" lang="ja-JP" altLang="en-US" sz="700" dirty="0" smtClean="0">
                <a:ea typeface="ＪＳゴシック" pitchFamily="49" charset="-128"/>
              </a:rPr>
              <a:t>混和剤</a:t>
            </a:r>
            <a:endParaRPr kumimoji="1" lang="ja-JP" altLang="en-US" sz="700" dirty="0">
              <a:ea typeface="ＪＳゴシック" pitchFamily="49" charset="-128"/>
            </a:endParaRPr>
          </a:p>
        </p:txBody>
      </p:sp>
      <p:sp>
        <p:nvSpPr>
          <p:cNvPr id="228" name="テキスト ボックス 227"/>
          <p:cNvSpPr txBox="1"/>
          <p:nvPr/>
        </p:nvSpPr>
        <p:spPr>
          <a:xfrm rot="5400000">
            <a:off x="3186893" y="1187063"/>
            <a:ext cx="338554" cy="861774"/>
          </a:xfrm>
          <a:prstGeom prst="rect">
            <a:avLst/>
          </a:prstGeom>
          <a:noFill/>
          <a:ln w="19050">
            <a:noFill/>
          </a:ln>
        </p:spPr>
        <p:txBody>
          <a:bodyPr vert="eaVert" wrap="none" rtlCol="0">
            <a:spAutoFit/>
          </a:bodyPr>
          <a:lstStyle/>
          <a:p>
            <a:r>
              <a:rPr lang="ja-JP" altLang="en-US" sz="1000" dirty="0" smtClean="0">
                <a:ea typeface="ＪＳゴシック" pitchFamily="49" charset="-128"/>
              </a:rPr>
              <a:t>排水スロープ</a:t>
            </a:r>
            <a:endParaRPr kumimoji="1" lang="ja-JP" altLang="en-US" sz="1000" dirty="0">
              <a:ea typeface="ＪＳゴシック" pitchFamily="49" charset="-128"/>
            </a:endParaRPr>
          </a:p>
        </p:txBody>
      </p:sp>
      <p:sp>
        <p:nvSpPr>
          <p:cNvPr id="233" name="正方形/長方形 232"/>
          <p:cNvSpPr/>
          <p:nvPr/>
        </p:nvSpPr>
        <p:spPr>
          <a:xfrm>
            <a:off x="2836189" y="1340634"/>
            <a:ext cx="1039963" cy="519791"/>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234" name="正方形/長方形 233"/>
          <p:cNvSpPr/>
          <p:nvPr/>
        </p:nvSpPr>
        <p:spPr>
          <a:xfrm>
            <a:off x="3876151" y="115203"/>
            <a:ext cx="547609" cy="684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235" name="正方形/長方形 234"/>
          <p:cNvSpPr/>
          <p:nvPr/>
        </p:nvSpPr>
        <p:spPr>
          <a:xfrm>
            <a:off x="4054192" y="147102"/>
            <a:ext cx="343761" cy="258906"/>
          </a:xfrm>
          <a:prstGeom prst="rect">
            <a:avLst/>
          </a:prstGeom>
          <a:no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236" name="テキスト ボックス 235"/>
          <p:cNvSpPr txBox="1"/>
          <p:nvPr/>
        </p:nvSpPr>
        <p:spPr>
          <a:xfrm>
            <a:off x="3979916" y="186711"/>
            <a:ext cx="492443" cy="184666"/>
          </a:xfrm>
          <a:prstGeom prst="rect">
            <a:avLst/>
          </a:prstGeom>
          <a:noFill/>
          <a:ln w="19050">
            <a:noFill/>
          </a:ln>
        </p:spPr>
        <p:txBody>
          <a:bodyPr wrap="none" rtlCol="0">
            <a:spAutoFit/>
          </a:bodyPr>
          <a:lstStyle/>
          <a:p>
            <a:r>
              <a:rPr lang="ja-JP" altLang="en-US" sz="600" dirty="0" smtClean="0">
                <a:ea typeface="ＪＳゴシック" pitchFamily="49" charset="-128"/>
              </a:rPr>
              <a:t>養生水槽</a:t>
            </a:r>
            <a:endParaRPr kumimoji="1" lang="ja-JP" altLang="en-US" sz="600" dirty="0">
              <a:ea typeface="ＪＳゴシック" pitchFamily="49" charset="-128"/>
            </a:endParaRPr>
          </a:p>
        </p:txBody>
      </p:sp>
      <p:sp>
        <p:nvSpPr>
          <p:cNvPr id="237" name="テキスト ボックス 236"/>
          <p:cNvSpPr txBox="1"/>
          <p:nvPr/>
        </p:nvSpPr>
        <p:spPr>
          <a:xfrm>
            <a:off x="3941981" y="381462"/>
            <a:ext cx="323165" cy="438582"/>
          </a:xfrm>
          <a:prstGeom prst="rect">
            <a:avLst/>
          </a:prstGeom>
          <a:noFill/>
          <a:ln w="19050">
            <a:noFill/>
          </a:ln>
        </p:spPr>
        <p:txBody>
          <a:bodyPr vert="eaVert" wrap="none" rtlCol="0">
            <a:spAutoFit/>
          </a:bodyPr>
          <a:lstStyle/>
          <a:p>
            <a:r>
              <a:rPr lang="ja-JP" altLang="en-US" sz="900" dirty="0" smtClean="0">
                <a:ea typeface="ＪＳゴシック" pitchFamily="49" charset="-128"/>
              </a:rPr>
              <a:t>試験室</a:t>
            </a:r>
            <a:endParaRPr kumimoji="1" lang="ja-JP" altLang="en-US" sz="900" dirty="0">
              <a:ea typeface="ＪＳゴシック" pitchFamily="49" charset="-128"/>
            </a:endParaRPr>
          </a:p>
        </p:txBody>
      </p:sp>
      <p:sp>
        <p:nvSpPr>
          <p:cNvPr id="239" name="正方形/長方形 238"/>
          <p:cNvSpPr/>
          <p:nvPr/>
        </p:nvSpPr>
        <p:spPr>
          <a:xfrm>
            <a:off x="6875848" y="1270749"/>
            <a:ext cx="265753" cy="23083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240" name="テキスト ボックス 239"/>
          <p:cNvSpPr txBox="1"/>
          <p:nvPr/>
        </p:nvSpPr>
        <p:spPr>
          <a:xfrm>
            <a:off x="6707262" y="1278441"/>
            <a:ext cx="711781" cy="215444"/>
          </a:xfrm>
          <a:prstGeom prst="rect">
            <a:avLst/>
          </a:prstGeom>
          <a:noFill/>
          <a:ln w="19050">
            <a:noFill/>
          </a:ln>
        </p:spPr>
        <p:txBody>
          <a:bodyPr wrap="square" rtlCol="0">
            <a:spAutoFit/>
          </a:bodyPr>
          <a:lstStyle/>
          <a:p>
            <a:r>
              <a:rPr lang="ja-JP" altLang="en-US" sz="800" dirty="0" smtClean="0">
                <a:ea typeface="ＪＳゴシック" pitchFamily="49" charset="-128"/>
              </a:rPr>
              <a:t>中和水槽</a:t>
            </a:r>
            <a:endParaRPr kumimoji="1" lang="ja-JP" altLang="en-US" sz="800" dirty="0">
              <a:ea typeface="ＪＳゴシック" pitchFamily="49" charset="-128"/>
            </a:endParaRPr>
          </a:p>
        </p:txBody>
      </p:sp>
      <p:sp>
        <p:nvSpPr>
          <p:cNvPr id="241" name="正方形/長方形 240"/>
          <p:cNvSpPr/>
          <p:nvPr/>
        </p:nvSpPr>
        <p:spPr>
          <a:xfrm rot="18358946">
            <a:off x="6479622" y="1294387"/>
            <a:ext cx="370217" cy="59240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a typeface="ＪＳゴシック" pitchFamily="49" charset="-128"/>
            </a:endParaRPr>
          </a:p>
        </p:txBody>
      </p:sp>
      <p:sp>
        <p:nvSpPr>
          <p:cNvPr id="242" name="テキスト ボックス 241"/>
          <p:cNvSpPr txBox="1"/>
          <p:nvPr/>
        </p:nvSpPr>
        <p:spPr>
          <a:xfrm rot="18372783">
            <a:off x="6480062" y="1299421"/>
            <a:ext cx="369332" cy="553998"/>
          </a:xfrm>
          <a:prstGeom prst="rect">
            <a:avLst/>
          </a:prstGeom>
          <a:noFill/>
          <a:ln w="19050">
            <a:noFill/>
          </a:ln>
        </p:spPr>
        <p:txBody>
          <a:bodyPr vert="eaVert" wrap="none" rtlCol="0">
            <a:spAutoFit/>
          </a:bodyPr>
          <a:lstStyle/>
          <a:p>
            <a:r>
              <a:rPr kumimoji="1" lang="ja-JP" altLang="en-US" sz="1200" dirty="0" smtClean="0">
                <a:ea typeface="ＪＳゴシック" pitchFamily="49" charset="-128"/>
              </a:rPr>
              <a:t>脱水機</a:t>
            </a:r>
            <a:endParaRPr kumimoji="1" lang="ja-JP" altLang="en-US" sz="1200" dirty="0">
              <a:ea typeface="ＪＳゴシック" pitchFamily="49" charset="-128"/>
            </a:endParaRPr>
          </a:p>
        </p:txBody>
      </p:sp>
      <p:sp>
        <p:nvSpPr>
          <p:cNvPr id="113" name="正方形/長方形 112"/>
          <p:cNvSpPr/>
          <p:nvPr/>
        </p:nvSpPr>
        <p:spPr>
          <a:xfrm>
            <a:off x="2798309" y="1351241"/>
            <a:ext cx="1039963" cy="519791"/>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17034" y="5868936"/>
            <a:ext cx="813412" cy="462028"/>
          </a:xfrm>
          <a:prstGeom prst="rect">
            <a:avLst/>
          </a:prstGeom>
        </p:spPr>
      </p:pic>
      <p:pic>
        <p:nvPicPr>
          <p:cNvPr id="130" name="図 1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24140" y="4559615"/>
            <a:ext cx="790577" cy="449057"/>
          </a:xfrm>
          <a:prstGeom prst="rect">
            <a:avLst/>
          </a:prstGeom>
        </p:spPr>
      </p:pic>
      <p:pic>
        <p:nvPicPr>
          <p:cNvPr id="134" name="図 1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24141" y="5203686"/>
            <a:ext cx="790576" cy="449057"/>
          </a:xfrm>
          <a:prstGeom prst="rect">
            <a:avLst/>
          </a:prstGeom>
        </p:spPr>
      </p:pic>
      <p:pic>
        <p:nvPicPr>
          <p:cNvPr id="137" name="図 1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17034" y="1399673"/>
            <a:ext cx="944714" cy="509875"/>
          </a:xfrm>
          <a:prstGeom prst="rect">
            <a:avLst/>
          </a:prstGeom>
        </p:spPr>
      </p:pic>
      <p:pic>
        <p:nvPicPr>
          <p:cNvPr id="138" name="図 1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99466" y="2100652"/>
            <a:ext cx="933932" cy="504056"/>
          </a:xfrm>
          <a:prstGeom prst="rect">
            <a:avLst/>
          </a:prstGeom>
        </p:spPr>
      </p:pic>
      <p:pic>
        <p:nvPicPr>
          <p:cNvPr id="139" name="図 1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94444" y="3924414"/>
            <a:ext cx="785912" cy="446407"/>
          </a:xfrm>
          <a:prstGeom prst="rect">
            <a:avLst/>
          </a:prstGeom>
        </p:spPr>
      </p:pic>
      <p:pic>
        <p:nvPicPr>
          <p:cNvPr id="140" name="図 1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99466" y="2706915"/>
            <a:ext cx="962282" cy="519357"/>
          </a:xfrm>
          <a:prstGeom prst="rect">
            <a:avLst/>
          </a:prstGeom>
        </p:spPr>
      </p:pic>
      <p:pic>
        <p:nvPicPr>
          <p:cNvPr id="141" name="図 1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16574" flipH="1">
            <a:off x="2133995" y="2742731"/>
            <a:ext cx="968972" cy="522967"/>
          </a:xfrm>
          <a:prstGeom prst="rect">
            <a:avLst/>
          </a:prstGeom>
        </p:spPr>
      </p:pic>
      <p:pic>
        <p:nvPicPr>
          <p:cNvPr id="144" name="図 1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370406" y="5026439"/>
            <a:ext cx="968972" cy="522967"/>
          </a:xfrm>
          <a:prstGeom prst="rect">
            <a:avLst/>
          </a:prstGeom>
        </p:spPr>
      </p:pic>
      <p:pic>
        <p:nvPicPr>
          <p:cNvPr id="146" name="図 1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7159801">
            <a:off x="7448386" y="2705111"/>
            <a:ext cx="1005687" cy="522967"/>
          </a:xfrm>
          <a:prstGeom prst="rect">
            <a:avLst/>
          </a:prstGeom>
        </p:spPr>
      </p:pic>
      <p:sp>
        <p:nvSpPr>
          <p:cNvPr id="147" name="円/楕円 146"/>
          <p:cNvSpPr/>
          <p:nvPr/>
        </p:nvSpPr>
        <p:spPr>
          <a:xfrm>
            <a:off x="6546733" y="2020710"/>
            <a:ext cx="218939" cy="24039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49" name="正方形/長方形 148"/>
          <p:cNvSpPr/>
          <p:nvPr/>
        </p:nvSpPr>
        <p:spPr>
          <a:xfrm>
            <a:off x="4997836" y="6172184"/>
            <a:ext cx="539938" cy="261643"/>
          </a:xfrm>
          <a:prstGeom prst="rect">
            <a:avLst/>
          </a:prstGeom>
          <a:no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ＪＳゴシック" pitchFamily="49" charset="-128"/>
            </a:endParaRPr>
          </a:p>
        </p:txBody>
      </p:sp>
      <p:sp>
        <p:nvSpPr>
          <p:cNvPr id="150" name="テキスト ボックス 149"/>
          <p:cNvSpPr txBox="1"/>
          <p:nvPr/>
        </p:nvSpPr>
        <p:spPr>
          <a:xfrm>
            <a:off x="4986536" y="6195283"/>
            <a:ext cx="711781" cy="246221"/>
          </a:xfrm>
          <a:prstGeom prst="rect">
            <a:avLst/>
          </a:prstGeom>
          <a:noFill/>
          <a:ln w="19050">
            <a:noFill/>
          </a:ln>
        </p:spPr>
        <p:txBody>
          <a:bodyPr wrap="square" rtlCol="0">
            <a:spAutoFit/>
          </a:bodyPr>
          <a:lstStyle/>
          <a:p>
            <a:r>
              <a:rPr lang="ja-JP" altLang="en-US" sz="1000" dirty="0" smtClean="0">
                <a:ea typeface="ＪＳゴシック" pitchFamily="49" charset="-128"/>
              </a:rPr>
              <a:t>操作盤</a:t>
            </a:r>
            <a:endParaRPr kumimoji="1" lang="ja-JP" altLang="en-US" sz="1000" dirty="0">
              <a:ea typeface="ＪＳゴシック" pitchFamily="49" charset="-128"/>
            </a:endParaRPr>
          </a:p>
        </p:txBody>
      </p:sp>
      <p:grpSp>
        <p:nvGrpSpPr>
          <p:cNvPr id="43" name="グループ化 42"/>
          <p:cNvGrpSpPr/>
          <p:nvPr/>
        </p:nvGrpSpPr>
        <p:grpSpPr>
          <a:xfrm>
            <a:off x="4629093" y="4797152"/>
            <a:ext cx="1003357" cy="1704921"/>
            <a:chOff x="4629093" y="4797152"/>
            <a:chExt cx="1003357" cy="1704921"/>
          </a:xfrm>
        </p:grpSpPr>
        <p:cxnSp>
          <p:nvCxnSpPr>
            <p:cNvPr id="11" name="直線コネクタ 10"/>
            <p:cNvCxnSpPr/>
            <p:nvPr/>
          </p:nvCxnSpPr>
          <p:spPr>
            <a:xfrm>
              <a:off x="5628145" y="4804861"/>
              <a:ext cx="0" cy="986711"/>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V="1">
              <a:off x="4629093" y="4800600"/>
              <a:ext cx="1003357" cy="1584"/>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5628145" y="5791572"/>
              <a:ext cx="0" cy="708226"/>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4643725" y="5932293"/>
              <a:ext cx="296932" cy="0"/>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4635684" y="4797152"/>
              <a:ext cx="8041" cy="1135141"/>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4946822" y="6499798"/>
              <a:ext cx="681323" cy="0"/>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162" name="直線コネクタ 161"/>
            <p:cNvCxnSpPr/>
            <p:nvPr/>
          </p:nvCxnSpPr>
          <p:spPr>
            <a:xfrm>
              <a:off x="4940657" y="5932293"/>
              <a:ext cx="8041" cy="569780"/>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grpSp>
      <p:cxnSp>
        <p:nvCxnSpPr>
          <p:cNvPr id="37" name="直線コネクタ 36"/>
          <p:cNvCxnSpPr>
            <a:stCxn id="32" idx="1"/>
            <a:endCxn id="32" idx="3"/>
          </p:cNvCxnSpPr>
          <p:nvPr/>
        </p:nvCxnSpPr>
        <p:spPr>
          <a:xfrm>
            <a:off x="4681507" y="5786952"/>
            <a:ext cx="6164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4839483" y="5681298"/>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直線コネクタ 187"/>
          <p:cNvCxnSpPr/>
          <p:nvPr/>
        </p:nvCxnSpPr>
        <p:spPr>
          <a:xfrm>
            <a:off x="4944677" y="5687648"/>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直線コネクタ 191"/>
          <p:cNvCxnSpPr/>
          <p:nvPr/>
        </p:nvCxnSpPr>
        <p:spPr>
          <a:xfrm>
            <a:off x="4890780" y="5687648"/>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直線コネクタ 193"/>
          <p:cNvCxnSpPr/>
          <p:nvPr/>
        </p:nvCxnSpPr>
        <p:spPr>
          <a:xfrm>
            <a:off x="5000908" y="5687438"/>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直線コネクタ 195"/>
          <p:cNvCxnSpPr/>
          <p:nvPr/>
        </p:nvCxnSpPr>
        <p:spPr>
          <a:xfrm>
            <a:off x="5052706" y="5692268"/>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直線コネクタ 206"/>
          <p:cNvCxnSpPr/>
          <p:nvPr/>
        </p:nvCxnSpPr>
        <p:spPr>
          <a:xfrm>
            <a:off x="5112642" y="5681298"/>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直線コネクタ 207"/>
          <p:cNvCxnSpPr/>
          <p:nvPr/>
        </p:nvCxnSpPr>
        <p:spPr>
          <a:xfrm>
            <a:off x="5006012" y="5769632"/>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p:cNvCxnSpPr/>
          <p:nvPr/>
        </p:nvCxnSpPr>
        <p:spPr>
          <a:xfrm>
            <a:off x="5111206" y="5775982"/>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直線コネクタ 209"/>
          <p:cNvCxnSpPr/>
          <p:nvPr/>
        </p:nvCxnSpPr>
        <p:spPr>
          <a:xfrm>
            <a:off x="5057309" y="5775982"/>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直線コネクタ 210"/>
          <p:cNvCxnSpPr/>
          <p:nvPr/>
        </p:nvCxnSpPr>
        <p:spPr>
          <a:xfrm>
            <a:off x="5154737" y="5775772"/>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直線コネクタ 211"/>
          <p:cNvCxnSpPr/>
          <p:nvPr/>
        </p:nvCxnSpPr>
        <p:spPr>
          <a:xfrm>
            <a:off x="5206535" y="5780602"/>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直線コネクタ 212"/>
          <p:cNvCxnSpPr/>
          <p:nvPr/>
        </p:nvCxnSpPr>
        <p:spPr>
          <a:xfrm>
            <a:off x="5253771" y="5769632"/>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直線コネクタ 213"/>
          <p:cNvCxnSpPr/>
          <p:nvPr/>
        </p:nvCxnSpPr>
        <p:spPr>
          <a:xfrm>
            <a:off x="5153308" y="5682608"/>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直線コネクタ 214"/>
          <p:cNvCxnSpPr/>
          <p:nvPr/>
        </p:nvCxnSpPr>
        <p:spPr>
          <a:xfrm>
            <a:off x="5205106" y="5687438"/>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直線コネクタ 215"/>
          <p:cNvCxnSpPr/>
          <p:nvPr/>
        </p:nvCxnSpPr>
        <p:spPr>
          <a:xfrm>
            <a:off x="5252342" y="5682818"/>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直線コネクタ 255"/>
          <p:cNvCxnSpPr/>
          <p:nvPr/>
        </p:nvCxnSpPr>
        <p:spPr>
          <a:xfrm>
            <a:off x="4787273" y="5787296"/>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直線コネクタ 256"/>
          <p:cNvCxnSpPr/>
          <p:nvPr/>
        </p:nvCxnSpPr>
        <p:spPr>
          <a:xfrm>
            <a:off x="4892467" y="5793646"/>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直線コネクタ 257"/>
          <p:cNvCxnSpPr/>
          <p:nvPr/>
        </p:nvCxnSpPr>
        <p:spPr>
          <a:xfrm>
            <a:off x="4838570" y="5793646"/>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直線コネクタ 258"/>
          <p:cNvCxnSpPr/>
          <p:nvPr/>
        </p:nvCxnSpPr>
        <p:spPr>
          <a:xfrm>
            <a:off x="4948698" y="5793436"/>
            <a:ext cx="0" cy="993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6" name="グループ化 155"/>
          <p:cNvGrpSpPr/>
          <p:nvPr/>
        </p:nvGrpSpPr>
        <p:grpSpPr>
          <a:xfrm>
            <a:off x="3787057" y="3385345"/>
            <a:ext cx="2394191" cy="3394871"/>
            <a:chOff x="3787057" y="3385345"/>
            <a:chExt cx="2394191" cy="3394871"/>
          </a:xfrm>
        </p:grpSpPr>
        <p:cxnSp>
          <p:nvCxnSpPr>
            <p:cNvPr id="51" name="直線コネクタ 50"/>
            <p:cNvCxnSpPr/>
            <p:nvPr/>
          </p:nvCxnSpPr>
          <p:spPr>
            <a:xfrm>
              <a:off x="3787057" y="3385345"/>
              <a:ext cx="0" cy="338889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3787057" y="3385345"/>
              <a:ext cx="7698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4556921" y="3385345"/>
              <a:ext cx="0" cy="763735"/>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3790999" y="6774243"/>
              <a:ext cx="1108514" cy="597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62" name="直線コネクタ 261"/>
            <p:cNvCxnSpPr/>
            <p:nvPr/>
          </p:nvCxnSpPr>
          <p:spPr>
            <a:xfrm>
              <a:off x="4556921" y="4149080"/>
              <a:ext cx="554285"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66" name="直線コネクタ 265"/>
            <p:cNvCxnSpPr/>
            <p:nvPr/>
          </p:nvCxnSpPr>
          <p:spPr>
            <a:xfrm>
              <a:off x="6181248" y="4149080"/>
              <a:ext cx="0" cy="58135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68" name="直線コネクタ 267"/>
            <p:cNvCxnSpPr/>
            <p:nvPr/>
          </p:nvCxnSpPr>
          <p:spPr>
            <a:xfrm>
              <a:off x="4561394" y="4730430"/>
              <a:ext cx="161985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2" name="直線コネクタ 271"/>
            <p:cNvCxnSpPr/>
            <p:nvPr/>
          </p:nvCxnSpPr>
          <p:spPr>
            <a:xfrm>
              <a:off x="4561394" y="4725144"/>
              <a:ext cx="0" cy="127248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7" name="直線コネクタ 276"/>
            <p:cNvCxnSpPr/>
            <p:nvPr/>
          </p:nvCxnSpPr>
          <p:spPr>
            <a:xfrm>
              <a:off x="4560311" y="5997625"/>
              <a:ext cx="33318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9" name="直線コネクタ 278"/>
            <p:cNvCxnSpPr/>
            <p:nvPr/>
          </p:nvCxnSpPr>
          <p:spPr>
            <a:xfrm>
              <a:off x="4899513" y="5997625"/>
              <a:ext cx="0" cy="78259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flipV="1">
              <a:off x="5105509" y="3432768"/>
              <a:ext cx="0" cy="71631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5" name="直線コネクタ 114"/>
            <p:cNvCxnSpPr/>
            <p:nvPr/>
          </p:nvCxnSpPr>
          <p:spPr>
            <a:xfrm>
              <a:off x="5105509" y="3432768"/>
              <a:ext cx="6186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1" name="直線コネクタ 150"/>
            <p:cNvCxnSpPr/>
            <p:nvPr/>
          </p:nvCxnSpPr>
          <p:spPr>
            <a:xfrm>
              <a:off x="5724128" y="3432768"/>
              <a:ext cx="0" cy="71631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a:off x="5724128" y="4149080"/>
              <a:ext cx="45712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grpSp>
        <p:nvGrpSpPr>
          <p:cNvPr id="301" name="グループ化 300"/>
          <p:cNvGrpSpPr/>
          <p:nvPr/>
        </p:nvGrpSpPr>
        <p:grpSpPr>
          <a:xfrm>
            <a:off x="6015791" y="1245140"/>
            <a:ext cx="2786679" cy="2061209"/>
            <a:chOff x="6015791" y="1245140"/>
            <a:chExt cx="2786679" cy="2061209"/>
          </a:xfrm>
        </p:grpSpPr>
        <p:cxnSp>
          <p:nvCxnSpPr>
            <p:cNvPr id="160" name="直線コネクタ 159"/>
            <p:cNvCxnSpPr/>
            <p:nvPr/>
          </p:nvCxnSpPr>
          <p:spPr>
            <a:xfrm>
              <a:off x="6319853" y="1245140"/>
              <a:ext cx="2482617"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171" name="直線コネクタ 170"/>
            <p:cNvCxnSpPr/>
            <p:nvPr/>
          </p:nvCxnSpPr>
          <p:spPr>
            <a:xfrm flipH="1">
              <a:off x="8316416" y="1245140"/>
              <a:ext cx="486054" cy="2057927"/>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95" name="直線コネクタ 294"/>
            <p:cNvCxnSpPr/>
            <p:nvPr/>
          </p:nvCxnSpPr>
          <p:spPr>
            <a:xfrm>
              <a:off x="6015791" y="3303067"/>
              <a:ext cx="2300625"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98" name="直線コネクタ 297"/>
            <p:cNvCxnSpPr/>
            <p:nvPr/>
          </p:nvCxnSpPr>
          <p:spPr>
            <a:xfrm flipH="1">
              <a:off x="6015791" y="1245140"/>
              <a:ext cx="300495" cy="1235728"/>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300" name="直線コネクタ 299"/>
            <p:cNvCxnSpPr/>
            <p:nvPr/>
          </p:nvCxnSpPr>
          <p:spPr>
            <a:xfrm>
              <a:off x="6015791" y="2483336"/>
              <a:ext cx="0" cy="823013"/>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grpSp>
      <p:sp>
        <p:nvSpPr>
          <p:cNvPr id="302" name="正方形/長方形 301"/>
          <p:cNvSpPr/>
          <p:nvPr/>
        </p:nvSpPr>
        <p:spPr>
          <a:xfrm>
            <a:off x="3787057" y="0"/>
            <a:ext cx="1161641" cy="972000"/>
          </a:xfrm>
          <a:prstGeom prst="rect">
            <a:avLst/>
          </a:prstGeom>
          <a:noFill/>
          <a:ln w="95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rot="2594283">
            <a:off x="4410154" y="1909525"/>
            <a:ext cx="1254965" cy="648733"/>
          </a:xfrm>
          <a:prstGeom prst="rect">
            <a:avLst/>
          </a:prstGeom>
          <a:noFill/>
          <a:ln w="952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5534603" y="5390220"/>
            <a:ext cx="595035" cy="584775"/>
          </a:xfrm>
          <a:prstGeom prst="rect">
            <a:avLst/>
          </a:prstGeom>
          <a:noFill/>
        </p:spPr>
        <p:txBody>
          <a:bodyPr wrap="none" rtlCol="0">
            <a:spAutoFit/>
          </a:bodyPr>
          <a:lstStyle/>
          <a:p>
            <a:r>
              <a:rPr kumimoji="1" lang="ja-JP" altLang="en-US" sz="3200" dirty="0" smtClean="0">
                <a:solidFill>
                  <a:schemeClr val="accent3"/>
                </a:solidFill>
                <a:latin typeface="正調祥南行書体EX" pitchFamily="65" charset="-128"/>
                <a:ea typeface="正調祥南行書体EX" pitchFamily="65" charset="-128"/>
              </a:rPr>
              <a:t>練</a:t>
            </a:r>
            <a:endParaRPr kumimoji="1" lang="ja-JP" altLang="en-US" sz="3200" dirty="0">
              <a:solidFill>
                <a:schemeClr val="accent3"/>
              </a:solidFill>
              <a:latin typeface="正調祥南行書体EX" pitchFamily="65" charset="-128"/>
              <a:ea typeface="正調祥南行書体EX" pitchFamily="65" charset="-128"/>
            </a:endParaRPr>
          </a:p>
        </p:txBody>
      </p:sp>
      <p:sp>
        <p:nvSpPr>
          <p:cNvPr id="229" name="テキスト ボックス 228"/>
          <p:cNvSpPr txBox="1"/>
          <p:nvPr/>
        </p:nvSpPr>
        <p:spPr>
          <a:xfrm>
            <a:off x="5614900" y="3665806"/>
            <a:ext cx="595035" cy="584775"/>
          </a:xfrm>
          <a:prstGeom prst="rect">
            <a:avLst/>
          </a:prstGeom>
          <a:noFill/>
        </p:spPr>
        <p:txBody>
          <a:bodyPr wrap="none" rtlCol="0">
            <a:spAutoFit/>
          </a:bodyPr>
          <a:lstStyle/>
          <a:p>
            <a:r>
              <a:rPr kumimoji="1" lang="ja-JP" altLang="en-US" sz="3200" dirty="0" smtClean="0">
                <a:solidFill>
                  <a:schemeClr val="accent5"/>
                </a:solidFill>
                <a:latin typeface="正調祥南行書体EX" pitchFamily="65" charset="-128"/>
                <a:ea typeface="正調祥南行書体EX" pitchFamily="65" charset="-128"/>
              </a:rPr>
              <a:t>貯</a:t>
            </a:r>
            <a:endParaRPr kumimoji="1" lang="ja-JP" altLang="en-US" sz="3200" dirty="0">
              <a:solidFill>
                <a:schemeClr val="accent5"/>
              </a:solidFill>
              <a:latin typeface="正調祥南行書体EX" pitchFamily="65" charset="-128"/>
              <a:ea typeface="正調祥南行書体EX" pitchFamily="65" charset="-128"/>
            </a:endParaRPr>
          </a:p>
        </p:txBody>
      </p:sp>
      <p:sp>
        <p:nvSpPr>
          <p:cNvPr id="230" name="テキスト ボックス 229"/>
          <p:cNvSpPr txBox="1"/>
          <p:nvPr/>
        </p:nvSpPr>
        <p:spPr>
          <a:xfrm>
            <a:off x="4880147" y="-18967"/>
            <a:ext cx="595035" cy="584775"/>
          </a:xfrm>
          <a:prstGeom prst="rect">
            <a:avLst/>
          </a:prstGeom>
          <a:noFill/>
        </p:spPr>
        <p:txBody>
          <a:bodyPr wrap="none" rtlCol="0">
            <a:spAutoFit/>
          </a:bodyPr>
          <a:lstStyle/>
          <a:p>
            <a:r>
              <a:rPr lang="ja-JP" altLang="en-US" sz="3200" dirty="0">
                <a:solidFill>
                  <a:srgbClr val="FF0000"/>
                </a:solidFill>
                <a:latin typeface="正調祥南行書体EX" pitchFamily="65" charset="-128"/>
                <a:ea typeface="正調祥南行書体EX" pitchFamily="65" charset="-128"/>
              </a:rPr>
              <a:t>管</a:t>
            </a:r>
            <a:endParaRPr kumimoji="1" lang="ja-JP" altLang="en-US" sz="3200" dirty="0">
              <a:solidFill>
                <a:srgbClr val="FF0000"/>
              </a:solidFill>
              <a:latin typeface="正調祥南行書体EX" pitchFamily="65" charset="-128"/>
              <a:ea typeface="正調祥南行書体EX" pitchFamily="65" charset="-128"/>
            </a:endParaRPr>
          </a:p>
        </p:txBody>
      </p:sp>
      <p:sp>
        <p:nvSpPr>
          <p:cNvPr id="231" name="テキスト ボックス 230"/>
          <p:cNvSpPr txBox="1"/>
          <p:nvPr/>
        </p:nvSpPr>
        <p:spPr>
          <a:xfrm>
            <a:off x="6849416" y="1935653"/>
            <a:ext cx="595035" cy="584775"/>
          </a:xfrm>
          <a:prstGeom prst="rect">
            <a:avLst/>
          </a:prstGeom>
          <a:noFill/>
        </p:spPr>
        <p:txBody>
          <a:bodyPr wrap="none" rtlCol="0">
            <a:spAutoFit/>
          </a:bodyPr>
          <a:lstStyle/>
          <a:p>
            <a:r>
              <a:rPr kumimoji="1" lang="ja-JP" altLang="en-US" sz="3200" dirty="0" smtClean="0">
                <a:solidFill>
                  <a:schemeClr val="accent4"/>
                </a:solidFill>
                <a:latin typeface="正調祥南行書体EX" pitchFamily="65" charset="-128"/>
                <a:ea typeface="正調祥南行書体EX" pitchFamily="65" charset="-128"/>
              </a:rPr>
              <a:t>洗</a:t>
            </a:r>
            <a:endParaRPr kumimoji="1" lang="ja-JP" altLang="en-US" sz="3200" dirty="0">
              <a:solidFill>
                <a:schemeClr val="accent4"/>
              </a:solidFill>
              <a:latin typeface="正調祥南行書体EX" pitchFamily="65" charset="-128"/>
              <a:ea typeface="正調祥南行書体EX" pitchFamily="65" charset="-128"/>
            </a:endParaRPr>
          </a:p>
        </p:txBody>
      </p:sp>
      <p:sp>
        <p:nvSpPr>
          <p:cNvPr id="232" name="テキスト ボックス 231"/>
          <p:cNvSpPr txBox="1"/>
          <p:nvPr/>
        </p:nvSpPr>
        <p:spPr>
          <a:xfrm rot="5400000">
            <a:off x="1450487" y="-1049780"/>
            <a:ext cx="492443" cy="2913618"/>
          </a:xfrm>
          <a:prstGeom prst="rect">
            <a:avLst/>
          </a:prstGeom>
          <a:noFill/>
          <a:ln w="25400">
            <a:solidFill>
              <a:schemeClr val="tx1"/>
            </a:solidFill>
          </a:ln>
        </p:spPr>
        <p:txBody>
          <a:bodyPr vert="vert270" wrap="none" rtlCol="0">
            <a:spAutoFit/>
          </a:bodyPr>
          <a:lstStyle/>
          <a:p>
            <a:r>
              <a:rPr lang="ja-JP" altLang="en-US" sz="2000" dirty="0" smtClean="0">
                <a:ea typeface="ＪＳゴシック" pitchFamily="49" charset="-128"/>
              </a:rPr>
              <a:t>工場</a:t>
            </a:r>
            <a:r>
              <a:rPr lang="ja-JP" altLang="en-US" sz="2000" dirty="0" smtClean="0">
                <a:ea typeface="ＪＳゴシック" pitchFamily="49" charset="-128"/>
              </a:rPr>
              <a:t>配置図及び見学箇所</a:t>
            </a:r>
            <a:endParaRPr kumimoji="1" lang="ja-JP" altLang="en-US" sz="2000" dirty="0">
              <a:ea typeface="ＪＳゴシック" pitchFamily="49" charset="-128"/>
            </a:endParaRPr>
          </a:p>
        </p:txBody>
      </p:sp>
    </p:spTree>
    <p:extLst>
      <p:ext uri="{BB962C8B-B14F-4D97-AF65-F5344CB8AC3E}">
        <p14:creationId xmlns:p14="http://schemas.microsoft.com/office/powerpoint/2010/main" val="2130925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flipH="1">
            <a:off x="0" y="0"/>
            <a:ext cx="9144000" cy="6858001"/>
          </a:xfrm>
          <a:prstGeom prst="rect">
            <a:avLst/>
          </a:prstGeom>
          <a:gradFill>
            <a:gsLst>
              <a:gs pos="0">
                <a:schemeClr val="accent3"/>
              </a:gs>
              <a:gs pos="23000">
                <a:schemeClr val="bg1"/>
              </a:gs>
              <a:gs pos="100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22342" b="18504"/>
          <a:stretch/>
        </p:blipFill>
        <p:spPr>
          <a:xfrm rot="16200000">
            <a:off x="2267275" y="2906719"/>
            <a:ext cx="5431555" cy="2241719"/>
          </a:xfrm>
          <a:prstGeom prst="rect">
            <a:avLst/>
          </a:prstGeom>
          <a:ln w="25400">
            <a:noFill/>
            <a:prstDash val="dash"/>
          </a:ln>
          <a:effectLst>
            <a:glow rad="139700">
              <a:schemeClr val="accent1">
                <a:alpha val="40000"/>
              </a:schemeClr>
            </a:glow>
          </a:effectLst>
        </p:spPr>
      </p:pic>
      <p:sp>
        <p:nvSpPr>
          <p:cNvPr id="7" name="テキスト ボックス 6"/>
          <p:cNvSpPr txBox="1"/>
          <p:nvPr/>
        </p:nvSpPr>
        <p:spPr>
          <a:xfrm>
            <a:off x="683568" y="1311802"/>
            <a:ext cx="430887" cy="913070"/>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none" rtlCol="0">
            <a:spAutoFit/>
          </a:bodyPr>
          <a:lstStyle/>
          <a:p>
            <a:r>
              <a:rPr lang="ja-JP" altLang="en-US" sz="1600" dirty="0" smtClean="0">
                <a:latin typeface="HGS創英角ｺﾞｼｯｸUB" pitchFamily="50" charset="-128"/>
                <a:ea typeface="HGS創英角ｺﾞｼｯｸUB" pitchFamily="50" charset="-128"/>
              </a:rPr>
              <a:t>出荷指令</a:t>
            </a:r>
            <a:endParaRPr kumimoji="1" lang="ja-JP" altLang="en-US" sz="1600" dirty="0">
              <a:latin typeface="HGS創英角ｺﾞｼｯｸUB" pitchFamily="50" charset="-128"/>
              <a:ea typeface="HGS創英角ｺﾞｼｯｸUB" pitchFamily="50" charset="-128"/>
            </a:endParaRPr>
          </a:p>
        </p:txBody>
      </p:sp>
      <p:sp>
        <p:nvSpPr>
          <p:cNvPr id="8" name="テキスト ボックス 7"/>
          <p:cNvSpPr txBox="1"/>
          <p:nvPr/>
        </p:nvSpPr>
        <p:spPr>
          <a:xfrm>
            <a:off x="2555776" y="1414394"/>
            <a:ext cx="430887" cy="707886"/>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none" rtlCol="0">
            <a:spAutoFit/>
          </a:bodyPr>
          <a:lstStyle/>
          <a:p>
            <a:r>
              <a:rPr lang="ja-JP" altLang="en-US" sz="1600" dirty="0">
                <a:latin typeface="HGS創英角ｺﾞｼｯｸUB" pitchFamily="50" charset="-128"/>
                <a:ea typeface="HGS創英角ｺﾞｼｯｸUB" pitchFamily="50" charset="-128"/>
              </a:rPr>
              <a:t>操作盤</a:t>
            </a:r>
            <a:endParaRPr kumimoji="1" lang="ja-JP" altLang="en-US" sz="1600" dirty="0">
              <a:latin typeface="HGS創英角ｺﾞｼｯｸUB" pitchFamily="50" charset="-128"/>
              <a:ea typeface="HGS創英角ｺﾞｼｯｸUB" pitchFamily="50" charset="-128"/>
            </a:endParaRPr>
          </a:p>
        </p:txBody>
      </p:sp>
      <p:sp>
        <p:nvSpPr>
          <p:cNvPr id="9" name="テキスト ボックス 8"/>
          <p:cNvSpPr txBox="1"/>
          <p:nvPr/>
        </p:nvSpPr>
        <p:spPr>
          <a:xfrm>
            <a:off x="4625398" y="2776780"/>
            <a:ext cx="595035" cy="338554"/>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r>
              <a:rPr lang="ja-JP" altLang="en-US" sz="1600" dirty="0">
                <a:latin typeface="HGS創英角ｺﾞｼｯｸUB" pitchFamily="50" charset="-128"/>
                <a:ea typeface="HGS創英角ｺﾞｼｯｸUB" pitchFamily="50" charset="-128"/>
              </a:rPr>
              <a:t>計量</a:t>
            </a:r>
            <a:endParaRPr kumimoji="1" lang="ja-JP" altLang="en-US" sz="1600" dirty="0">
              <a:latin typeface="HGS創英角ｺﾞｼｯｸUB" pitchFamily="50" charset="-128"/>
              <a:ea typeface="HGS創英角ｺﾞｼｯｸUB" pitchFamily="50" charset="-128"/>
            </a:endParaRPr>
          </a:p>
        </p:txBody>
      </p:sp>
      <p:sp>
        <p:nvSpPr>
          <p:cNvPr id="10" name="テキスト ボックス 9"/>
          <p:cNvSpPr txBox="1"/>
          <p:nvPr/>
        </p:nvSpPr>
        <p:spPr>
          <a:xfrm>
            <a:off x="4522807" y="3944361"/>
            <a:ext cx="800219" cy="338554"/>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r>
              <a:rPr lang="ja-JP" altLang="en-US" sz="1600" dirty="0" smtClean="0">
                <a:latin typeface="HGS創英角ｺﾞｼｯｸUB" pitchFamily="50" charset="-128"/>
                <a:ea typeface="HGS創英角ｺﾞｼｯｸUB" pitchFamily="50" charset="-128"/>
              </a:rPr>
              <a:t>練混ぜ</a:t>
            </a:r>
            <a:endParaRPr kumimoji="1" lang="ja-JP" altLang="en-US" sz="1600" dirty="0">
              <a:latin typeface="HGS創英角ｺﾞｼｯｸUB" pitchFamily="50" charset="-128"/>
              <a:ea typeface="HGS創英角ｺﾞｼｯｸUB" pitchFamily="50" charset="-128"/>
            </a:endParaRPr>
          </a:p>
        </p:txBody>
      </p:sp>
      <p:sp>
        <p:nvSpPr>
          <p:cNvPr id="11" name="テキスト ボックス 10"/>
          <p:cNvSpPr txBox="1"/>
          <p:nvPr/>
        </p:nvSpPr>
        <p:spPr>
          <a:xfrm>
            <a:off x="4420215" y="5023309"/>
            <a:ext cx="1005403" cy="338554"/>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r>
              <a:rPr lang="ja-JP" altLang="en-US" sz="1600" dirty="0" smtClean="0">
                <a:latin typeface="HGS創英角ｺﾞｼｯｸUB" pitchFamily="50" charset="-128"/>
                <a:ea typeface="HGS創英角ｺﾞｼｯｸUB" pitchFamily="50" charset="-128"/>
              </a:rPr>
              <a:t>ホッパー</a:t>
            </a:r>
            <a:endParaRPr kumimoji="1" lang="ja-JP" altLang="en-US" sz="1600" dirty="0">
              <a:latin typeface="HGS創英角ｺﾞｼｯｸUB" pitchFamily="50" charset="-128"/>
              <a:ea typeface="HGS創英角ｺﾞｼｯｸUB" pitchFamily="50" charset="-128"/>
            </a:endParaRPr>
          </a:p>
        </p:txBody>
      </p:sp>
      <p:sp>
        <p:nvSpPr>
          <p:cNvPr id="12" name="テキスト ボックス 11"/>
          <p:cNvSpPr txBox="1"/>
          <p:nvPr/>
        </p:nvSpPr>
        <p:spPr>
          <a:xfrm>
            <a:off x="4522805" y="5879562"/>
            <a:ext cx="800219" cy="338554"/>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r>
              <a:rPr lang="ja-JP" altLang="en-US" sz="1600" dirty="0" smtClean="0">
                <a:latin typeface="HGS創英角ｺﾞｼｯｸUB" pitchFamily="50" charset="-128"/>
                <a:ea typeface="HGS創英角ｺﾞｼｯｸUB" pitchFamily="50" charset="-128"/>
              </a:rPr>
              <a:t>積込み</a:t>
            </a:r>
            <a:endParaRPr kumimoji="1" lang="ja-JP" altLang="en-US" sz="1600" dirty="0">
              <a:latin typeface="HGS創英角ｺﾞｼｯｸUB" pitchFamily="50" charset="-128"/>
              <a:ea typeface="HGS創英角ｺﾞｼｯｸUB" pitchFamily="50" charset="-128"/>
            </a:endParaRPr>
          </a:p>
        </p:txBody>
      </p:sp>
      <p:sp>
        <p:nvSpPr>
          <p:cNvPr id="13" name="テキスト ボックス 12"/>
          <p:cNvSpPr txBox="1"/>
          <p:nvPr/>
        </p:nvSpPr>
        <p:spPr>
          <a:xfrm>
            <a:off x="5443129" y="6287293"/>
            <a:ext cx="595035" cy="338554"/>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r>
              <a:rPr kumimoji="1" lang="ja-JP" altLang="en-US" sz="1600" dirty="0" smtClean="0">
                <a:latin typeface="HGS創英角ｺﾞｼｯｸUB" pitchFamily="50" charset="-128"/>
                <a:ea typeface="HGS創英角ｺﾞｼｯｸUB" pitchFamily="50" charset="-128"/>
              </a:rPr>
              <a:t>運搬</a:t>
            </a:r>
            <a:endParaRPr kumimoji="1" lang="ja-JP" altLang="en-US" sz="1600" dirty="0">
              <a:latin typeface="HGS創英角ｺﾞｼｯｸUB" pitchFamily="50" charset="-128"/>
              <a:ea typeface="HGS創英角ｺﾞｼｯｸUB" pitchFamily="50" charset="-128"/>
            </a:endParaRPr>
          </a:p>
        </p:txBody>
      </p:sp>
      <p:cxnSp>
        <p:nvCxnSpPr>
          <p:cNvPr id="15" name="直線矢印コネクタ 14"/>
          <p:cNvCxnSpPr>
            <a:stCxn id="7" idx="3"/>
            <a:endCxn id="8" idx="1"/>
          </p:cNvCxnSpPr>
          <p:nvPr/>
        </p:nvCxnSpPr>
        <p:spPr>
          <a:xfrm>
            <a:off x="1114455" y="1768337"/>
            <a:ext cx="144132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a:stCxn id="8" idx="3"/>
            <a:endCxn id="9" idx="1"/>
          </p:cNvCxnSpPr>
          <p:nvPr/>
        </p:nvCxnSpPr>
        <p:spPr>
          <a:xfrm>
            <a:off x="2986663" y="1768337"/>
            <a:ext cx="1638735" cy="117772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a:stCxn id="9" idx="2"/>
            <a:endCxn id="10" idx="0"/>
          </p:cNvCxnSpPr>
          <p:nvPr/>
        </p:nvCxnSpPr>
        <p:spPr>
          <a:xfrm>
            <a:off x="4922916" y="3115334"/>
            <a:ext cx="1" cy="82902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a:stCxn id="10" idx="2"/>
            <a:endCxn id="11" idx="0"/>
          </p:cNvCxnSpPr>
          <p:nvPr/>
        </p:nvCxnSpPr>
        <p:spPr>
          <a:xfrm>
            <a:off x="4922917" y="4282915"/>
            <a:ext cx="0" cy="74039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a:stCxn id="11" idx="2"/>
            <a:endCxn id="12" idx="0"/>
          </p:cNvCxnSpPr>
          <p:nvPr/>
        </p:nvCxnSpPr>
        <p:spPr>
          <a:xfrm flipH="1">
            <a:off x="4922915" y="5361863"/>
            <a:ext cx="2" cy="51769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a:stCxn id="12" idx="3"/>
            <a:endCxn id="13" idx="1"/>
          </p:cNvCxnSpPr>
          <p:nvPr/>
        </p:nvCxnSpPr>
        <p:spPr>
          <a:xfrm>
            <a:off x="5323024" y="6048839"/>
            <a:ext cx="120105" cy="40773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5" name="図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262" y="2379124"/>
            <a:ext cx="1769057" cy="14724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6" name="図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4762" y="2420888"/>
            <a:ext cx="1352902" cy="143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62" name="グループ化 61"/>
          <p:cNvGrpSpPr/>
          <p:nvPr/>
        </p:nvGrpSpPr>
        <p:grpSpPr>
          <a:xfrm>
            <a:off x="1828261" y="-192006"/>
            <a:ext cx="5182887" cy="1323439"/>
            <a:chOff x="1621361" y="152910"/>
            <a:chExt cx="5182887" cy="1323439"/>
          </a:xfrm>
        </p:grpSpPr>
        <p:grpSp>
          <p:nvGrpSpPr>
            <p:cNvPr id="59" name="グループ化 58"/>
            <p:cNvGrpSpPr/>
            <p:nvPr/>
          </p:nvGrpSpPr>
          <p:grpSpPr>
            <a:xfrm>
              <a:off x="1621361" y="152910"/>
              <a:ext cx="5182887" cy="1323439"/>
              <a:chOff x="709823" y="152910"/>
              <a:chExt cx="5182887" cy="1323439"/>
            </a:xfrm>
          </p:grpSpPr>
          <p:sp>
            <p:nvSpPr>
              <p:cNvPr id="6" name="正方形/長方形 5"/>
              <p:cNvSpPr/>
              <p:nvPr/>
            </p:nvSpPr>
            <p:spPr>
              <a:xfrm>
                <a:off x="1716246" y="889556"/>
                <a:ext cx="4176464" cy="523220"/>
              </a:xfrm>
              <a:prstGeom prst="rect">
                <a:avLst/>
              </a:prstGeom>
              <a:ln w="25400">
                <a:noFill/>
                <a:prstDash val="dash"/>
              </a:ln>
            </p:spPr>
            <p:txBody>
              <a:bodyPr wrap="square">
                <a:spAutoFit/>
              </a:bodyPr>
              <a:lstStyle/>
              <a:p>
                <a:pPr algn="ctr"/>
                <a:r>
                  <a:rPr lang="ja-JP" altLang="en-US" sz="2800" dirty="0" smtClean="0"/>
                  <a:t>全自動バッチングプラント</a:t>
                </a:r>
                <a:endParaRPr lang="ja-JP" altLang="en-US" sz="2800" dirty="0"/>
              </a:p>
            </p:txBody>
          </p:sp>
          <p:sp>
            <p:nvSpPr>
              <p:cNvPr id="58" name="テキスト ボックス 57"/>
              <p:cNvSpPr txBox="1"/>
              <p:nvPr/>
            </p:nvSpPr>
            <p:spPr>
              <a:xfrm flipH="1">
                <a:off x="709823" y="152910"/>
                <a:ext cx="1255989" cy="1323439"/>
              </a:xfrm>
              <a:prstGeom prst="rect">
                <a:avLst/>
              </a:prstGeom>
              <a:noFill/>
            </p:spPr>
            <p:txBody>
              <a:bodyPr wrap="square" rtlCol="0">
                <a:spAutoFit/>
              </a:bodyPr>
              <a:lstStyle/>
              <a:p>
                <a:pPr algn="ctr"/>
                <a:r>
                  <a:rPr kumimoji="1" lang="ja-JP" altLang="en-US" sz="8000" dirty="0" smtClean="0">
                    <a:latin typeface="祥南行書体" pitchFamily="65" charset="-128"/>
                    <a:ea typeface="祥南行書体" pitchFamily="65" charset="-128"/>
                  </a:rPr>
                  <a:t>練</a:t>
                </a:r>
                <a:endParaRPr kumimoji="1" lang="ja-JP" altLang="en-US" sz="8000" dirty="0">
                  <a:latin typeface="祥南行書体" pitchFamily="65" charset="-128"/>
                  <a:ea typeface="祥南行書体" pitchFamily="65" charset="-128"/>
                </a:endParaRPr>
              </a:p>
            </p:txBody>
          </p:sp>
        </p:grpSp>
        <p:cxnSp>
          <p:nvCxnSpPr>
            <p:cNvPr id="61" name="直線コネクタ 60"/>
            <p:cNvCxnSpPr/>
            <p:nvPr/>
          </p:nvCxnSpPr>
          <p:spPr>
            <a:xfrm>
              <a:off x="1621362" y="1412776"/>
              <a:ext cx="5182886"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4" name="テキスト ボックス 153"/>
          <p:cNvSpPr txBox="1"/>
          <p:nvPr/>
        </p:nvSpPr>
        <p:spPr>
          <a:xfrm>
            <a:off x="122754" y="3944361"/>
            <a:ext cx="1496918" cy="2893100"/>
          </a:xfrm>
          <a:prstGeom prst="rect">
            <a:avLst/>
          </a:prstGeom>
          <a:noFill/>
        </p:spPr>
        <p:txBody>
          <a:bodyPr wrap="square" rtlCol="0">
            <a:spAutoFit/>
          </a:bodyPr>
          <a:lstStyle/>
          <a:p>
            <a:r>
              <a:rPr kumimoji="1" lang="ja-JP" altLang="en-US" sz="1400" b="1" dirty="0" smtClean="0"/>
              <a:t>お客様からご注文を受け、配合、数量、現場場所、を確認後出荷システムに入力します。入力情報は、誤納を避けるため前日に確認認証します。さらに出荷直前に再度確認した後、出荷指令を送ります。</a:t>
            </a:r>
            <a:endParaRPr kumimoji="1" lang="ja-JP" altLang="en-US" sz="1400" b="1" dirty="0"/>
          </a:p>
        </p:txBody>
      </p:sp>
      <p:sp>
        <p:nvSpPr>
          <p:cNvPr id="155" name="テキスト ボックス 154"/>
          <p:cNvSpPr txBox="1"/>
          <p:nvPr/>
        </p:nvSpPr>
        <p:spPr>
          <a:xfrm>
            <a:off x="1657112" y="3948191"/>
            <a:ext cx="2088232" cy="2677656"/>
          </a:xfrm>
          <a:prstGeom prst="rect">
            <a:avLst/>
          </a:prstGeom>
          <a:noFill/>
        </p:spPr>
        <p:txBody>
          <a:bodyPr wrap="square" rtlCol="0">
            <a:spAutoFit/>
          </a:bodyPr>
          <a:lstStyle/>
          <a:p>
            <a:r>
              <a:rPr kumimoji="1" lang="ja-JP" altLang="en-US" sz="1400" b="1" dirty="0" smtClean="0"/>
              <a:t>出荷指令を</a:t>
            </a:r>
            <a:r>
              <a:rPr lang="ja-JP" altLang="en-US" sz="1400" b="1" dirty="0" smtClean="0"/>
              <a:t>受けて、配合、数量を確認後、声だし確認を行います。出荷データは、ミキサー車</a:t>
            </a:r>
            <a:r>
              <a:rPr lang="en-US" altLang="ja-JP" sz="1400" b="1" dirty="0" smtClean="0"/>
              <a:t>1</a:t>
            </a:r>
            <a:r>
              <a:rPr lang="ja-JP" altLang="en-US" sz="1400" b="1" dirty="0" smtClean="0"/>
              <a:t>台毎に日誌に記入します。また、フレッシュ性状等の目視確認も行い記入します。全自動操作により計量、練混ぜ、練混ぜ時間の管理を行い、異常時には、不適合品が使用されないように管理されています。</a:t>
            </a:r>
            <a:endParaRPr kumimoji="1" lang="ja-JP" altLang="en-US" sz="1400" b="1" dirty="0"/>
          </a:p>
        </p:txBody>
      </p:sp>
      <p:pic>
        <p:nvPicPr>
          <p:cNvPr id="157" name="図 15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28184" y="3600367"/>
            <a:ext cx="1296144" cy="12507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8" name="図 15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28184" y="5013425"/>
            <a:ext cx="1296144" cy="12507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6" name="図 15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28184" y="2062567"/>
            <a:ext cx="1296144" cy="13598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7" name="テキスト ボックス 176"/>
          <p:cNvSpPr txBox="1"/>
          <p:nvPr/>
        </p:nvSpPr>
        <p:spPr>
          <a:xfrm>
            <a:off x="6655683" y="2129570"/>
            <a:ext cx="441146" cy="246221"/>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r>
              <a:rPr lang="ja-JP" altLang="en-US" sz="1000" dirty="0">
                <a:latin typeface="HGS創英角ｺﾞｼｯｸUB" pitchFamily="50" charset="-128"/>
                <a:ea typeface="HGS創英角ｺﾞｼｯｸUB" pitchFamily="50" charset="-128"/>
              </a:rPr>
              <a:t>計量</a:t>
            </a:r>
            <a:endParaRPr kumimoji="1" lang="ja-JP" altLang="en-US" sz="1000" dirty="0">
              <a:latin typeface="HGS創英角ｺﾞｼｯｸUB" pitchFamily="50" charset="-128"/>
              <a:ea typeface="HGS創英角ｺﾞｼｯｸUB" pitchFamily="50" charset="-128"/>
            </a:endParaRPr>
          </a:p>
        </p:txBody>
      </p:sp>
      <p:sp>
        <p:nvSpPr>
          <p:cNvPr id="178" name="テキスト ボックス 177"/>
          <p:cNvSpPr txBox="1"/>
          <p:nvPr/>
        </p:nvSpPr>
        <p:spPr>
          <a:xfrm>
            <a:off x="6637381" y="4520277"/>
            <a:ext cx="569387" cy="246221"/>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r>
              <a:rPr lang="ja-JP" altLang="en-US" sz="1000" dirty="0" smtClean="0">
                <a:latin typeface="HGS創英角ｺﾞｼｯｸUB" pitchFamily="50" charset="-128"/>
                <a:ea typeface="HGS創英角ｺﾞｼｯｸUB" pitchFamily="50" charset="-128"/>
              </a:rPr>
              <a:t>練混ぜ</a:t>
            </a:r>
            <a:endParaRPr kumimoji="1" lang="ja-JP" altLang="en-US" sz="1000" dirty="0">
              <a:latin typeface="HGS創英角ｺﾞｼｯｸUB" pitchFamily="50" charset="-128"/>
              <a:ea typeface="HGS創英角ｺﾞｼｯｸUB" pitchFamily="50" charset="-128"/>
            </a:endParaRPr>
          </a:p>
        </p:txBody>
      </p:sp>
      <p:sp>
        <p:nvSpPr>
          <p:cNvPr id="179" name="テキスト ボックス 178"/>
          <p:cNvSpPr txBox="1"/>
          <p:nvPr/>
        </p:nvSpPr>
        <p:spPr>
          <a:xfrm>
            <a:off x="6562634" y="5907069"/>
            <a:ext cx="697627" cy="246221"/>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r>
              <a:rPr lang="ja-JP" altLang="en-US" sz="1000" dirty="0">
                <a:latin typeface="HGS創英角ｺﾞｼｯｸUB" pitchFamily="50" charset="-128"/>
                <a:ea typeface="HGS創英角ｺﾞｼｯｸUB" pitchFamily="50" charset="-128"/>
              </a:rPr>
              <a:t>ホッパー</a:t>
            </a:r>
            <a:endParaRPr kumimoji="1" lang="ja-JP" altLang="en-US" sz="1000" dirty="0">
              <a:latin typeface="HGS創英角ｺﾞｼｯｸUB" pitchFamily="50" charset="-128"/>
              <a:ea typeface="HGS創英角ｺﾞｼｯｸUB" pitchFamily="50" charset="-128"/>
            </a:endParaRPr>
          </a:p>
        </p:txBody>
      </p:sp>
      <p:sp>
        <p:nvSpPr>
          <p:cNvPr id="180" name="テキスト ボックス 179"/>
          <p:cNvSpPr txBox="1"/>
          <p:nvPr/>
        </p:nvSpPr>
        <p:spPr>
          <a:xfrm>
            <a:off x="7577236" y="2019208"/>
            <a:ext cx="1459260" cy="1446550"/>
          </a:xfrm>
          <a:prstGeom prst="rect">
            <a:avLst/>
          </a:prstGeom>
          <a:noFill/>
        </p:spPr>
        <p:txBody>
          <a:bodyPr wrap="square" rtlCol="0">
            <a:spAutoFit/>
          </a:bodyPr>
          <a:lstStyle/>
          <a:p>
            <a:r>
              <a:rPr lang="ja-JP" altLang="en-US" sz="1100" b="1" dirty="0" smtClean="0"/>
              <a:t>指令を受けると登録された配合における数量を計量します。計量器は精度を確認するため自社にて月</a:t>
            </a:r>
            <a:r>
              <a:rPr lang="en-US" altLang="ja-JP" sz="1100" b="1" dirty="0" smtClean="0"/>
              <a:t>1</a:t>
            </a:r>
            <a:r>
              <a:rPr lang="ja-JP" altLang="en-US" sz="1100" b="1" dirty="0" smtClean="0"/>
              <a:t>回以上、外注業者にて年</a:t>
            </a:r>
            <a:r>
              <a:rPr lang="en-US" altLang="ja-JP" sz="1100" b="1" dirty="0" smtClean="0"/>
              <a:t>2</a:t>
            </a:r>
            <a:r>
              <a:rPr lang="ja-JP" altLang="en-US" sz="1100" b="1" dirty="0" smtClean="0"/>
              <a:t>回以上試験を行っています。</a:t>
            </a:r>
            <a:endParaRPr lang="en-US" altLang="ja-JP" sz="1100" b="1" dirty="0" smtClean="0"/>
          </a:p>
        </p:txBody>
      </p:sp>
      <p:sp>
        <p:nvSpPr>
          <p:cNvPr id="181" name="テキスト ボックス 180"/>
          <p:cNvSpPr txBox="1"/>
          <p:nvPr/>
        </p:nvSpPr>
        <p:spPr>
          <a:xfrm>
            <a:off x="7577236" y="3502491"/>
            <a:ext cx="1459260" cy="1446550"/>
          </a:xfrm>
          <a:prstGeom prst="rect">
            <a:avLst/>
          </a:prstGeom>
          <a:noFill/>
        </p:spPr>
        <p:txBody>
          <a:bodyPr wrap="square" rtlCol="0">
            <a:spAutoFit/>
          </a:bodyPr>
          <a:lstStyle/>
          <a:p>
            <a:r>
              <a:rPr lang="ja-JP" altLang="en-US" sz="1100" b="1" dirty="0" smtClean="0"/>
              <a:t>計量後に材料を投入し、練混ぜを開始します。投入時間、投入順序等をあらかじめ実験にて定めており、最も効率の良い練混ぜが行えるようになっています。</a:t>
            </a:r>
            <a:endParaRPr lang="en-US" altLang="ja-JP" sz="1100" b="1" dirty="0" smtClean="0"/>
          </a:p>
        </p:txBody>
      </p:sp>
      <p:sp>
        <p:nvSpPr>
          <p:cNvPr id="182" name="テキスト ボックス 181"/>
          <p:cNvSpPr txBox="1"/>
          <p:nvPr/>
        </p:nvSpPr>
        <p:spPr>
          <a:xfrm>
            <a:off x="7585490" y="4959649"/>
            <a:ext cx="1459260" cy="1277273"/>
          </a:xfrm>
          <a:prstGeom prst="rect">
            <a:avLst/>
          </a:prstGeom>
          <a:noFill/>
        </p:spPr>
        <p:txBody>
          <a:bodyPr wrap="square" rtlCol="0">
            <a:spAutoFit/>
          </a:bodyPr>
          <a:lstStyle/>
          <a:p>
            <a:r>
              <a:rPr lang="ja-JP" altLang="en-US" sz="1100" b="1" dirty="0" smtClean="0"/>
              <a:t>錬混ぜの際、フレッシュ性状の確認を行っています。またホッパーにて容積を確認できる容積棒があるため容積の確認も行っています。</a:t>
            </a:r>
            <a:endParaRPr lang="en-US" altLang="ja-JP" sz="1100" b="1" dirty="0" smtClean="0"/>
          </a:p>
        </p:txBody>
      </p:sp>
      <p:pic>
        <p:nvPicPr>
          <p:cNvPr id="3" name="図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08795" y="1468072"/>
            <a:ext cx="794469" cy="654208"/>
          </a:xfrm>
          <a:prstGeom prst="ellipse">
            <a:avLst/>
          </a:prstGeom>
          <a:ln>
            <a:noFill/>
          </a:ln>
          <a:effectLst>
            <a:softEdge rad="0"/>
          </a:effectLst>
        </p:spPr>
      </p:pic>
    </p:spTree>
    <p:extLst>
      <p:ext uri="{BB962C8B-B14F-4D97-AF65-F5344CB8AC3E}">
        <p14:creationId xmlns:p14="http://schemas.microsoft.com/office/powerpoint/2010/main" val="8354727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正方形/長方形 50"/>
          <p:cNvSpPr/>
          <p:nvPr/>
        </p:nvSpPr>
        <p:spPr>
          <a:xfrm flipH="1">
            <a:off x="0" y="-1"/>
            <a:ext cx="9144000" cy="6858001"/>
          </a:xfrm>
          <a:prstGeom prst="rect">
            <a:avLst/>
          </a:prstGeom>
          <a:gradFill>
            <a:gsLst>
              <a:gs pos="0">
                <a:schemeClr val="accent5"/>
              </a:gs>
              <a:gs pos="23000">
                <a:schemeClr val="bg1"/>
              </a:gs>
              <a:gs pos="100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p:cNvSpPr txBox="1"/>
          <p:nvPr/>
        </p:nvSpPr>
        <p:spPr>
          <a:xfrm>
            <a:off x="4788024" y="1559150"/>
            <a:ext cx="1676489" cy="1384995"/>
          </a:xfrm>
          <a:prstGeom prst="rect">
            <a:avLst/>
          </a:prstGeom>
          <a:noFill/>
        </p:spPr>
        <p:txBody>
          <a:bodyPr wrap="square" rtlCol="0">
            <a:spAutoFit/>
          </a:bodyPr>
          <a:lstStyle/>
          <a:p>
            <a:r>
              <a:rPr kumimoji="1" lang="ja-JP" altLang="en-US" sz="1050" b="1" dirty="0" smtClean="0"/>
              <a:t>骨材を受入</a:t>
            </a:r>
            <a:endParaRPr kumimoji="1" lang="en-US" altLang="ja-JP" sz="1050" b="1" dirty="0" smtClean="0"/>
          </a:p>
          <a:p>
            <a:r>
              <a:rPr kumimoji="1" lang="ja-JP" altLang="en-US" sz="1050" b="1" dirty="0" smtClean="0"/>
              <a:t>口から輸送</a:t>
            </a:r>
            <a:endParaRPr kumimoji="1" lang="en-US" altLang="ja-JP" sz="1050" b="1" dirty="0" smtClean="0"/>
          </a:p>
          <a:p>
            <a:r>
              <a:rPr kumimoji="1" lang="ja-JP" altLang="en-US" sz="1050" b="1" dirty="0" smtClean="0"/>
              <a:t>するため、</a:t>
            </a:r>
            <a:r>
              <a:rPr kumimoji="1" lang="ja-JP" altLang="en-US" sz="1050" b="1" dirty="0" err="1" smtClean="0"/>
              <a:t>ベ</a:t>
            </a:r>
            <a:endParaRPr kumimoji="1" lang="en-US" altLang="ja-JP" sz="1050" b="1" dirty="0" smtClean="0"/>
          </a:p>
          <a:p>
            <a:r>
              <a:rPr kumimoji="1" lang="ja-JP" altLang="en-US" sz="1050" b="1" dirty="0" smtClean="0"/>
              <a:t>ルトコンベアー（トラフ型）を用いています。運搬された骨材は、サイロ口にてシャトルコンベアーにて各貯蔵サイロに送られます。</a:t>
            </a:r>
            <a:endParaRPr kumimoji="1" lang="ja-JP" altLang="en-US" sz="1050" b="1" dirty="0"/>
          </a:p>
        </p:txBody>
      </p:sp>
      <p:grpSp>
        <p:nvGrpSpPr>
          <p:cNvPr id="4" name="グループ化 3"/>
          <p:cNvGrpSpPr/>
          <p:nvPr/>
        </p:nvGrpSpPr>
        <p:grpSpPr>
          <a:xfrm>
            <a:off x="1979709" y="-112519"/>
            <a:ext cx="5210797" cy="1323439"/>
            <a:chOff x="1621362" y="166559"/>
            <a:chExt cx="2959762" cy="1323439"/>
          </a:xfrm>
        </p:grpSpPr>
        <p:grpSp>
          <p:nvGrpSpPr>
            <p:cNvPr id="5" name="グループ化 4"/>
            <p:cNvGrpSpPr/>
            <p:nvPr/>
          </p:nvGrpSpPr>
          <p:grpSpPr>
            <a:xfrm>
              <a:off x="1621362" y="166559"/>
              <a:ext cx="2865352" cy="1323439"/>
              <a:chOff x="709824" y="166559"/>
              <a:chExt cx="2865352" cy="1323439"/>
            </a:xfrm>
          </p:grpSpPr>
          <p:sp>
            <p:nvSpPr>
              <p:cNvPr id="7" name="正方形/長方形 6"/>
              <p:cNvSpPr/>
              <p:nvPr/>
            </p:nvSpPr>
            <p:spPr>
              <a:xfrm>
                <a:off x="1486944" y="869900"/>
                <a:ext cx="2088232" cy="523220"/>
              </a:xfrm>
              <a:prstGeom prst="rect">
                <a:avLst/>
              </a:prstGeom>
              <a:ln w="25400">
                <a:noFill/>
                <a:prstDash val="dash"/>
              </a:ln>
            </p:spPr>
            <p:txBody>
              <a:bodyPr wrap="square">
                <a:spAutoFit/>
              </a:bodyPr>
              <a:lstStyle/>
              <a:p>
                <a:pPr algn="ctr"/>
                <a:r>
                  <a:rPr lang="ja-JP" altLang="en-US" sz="2800" dirty="0" smtClean="0"/>
                  <a:t>貯蔵設備</a:t>
                </a:r>
                <a:endParaRPr lang="ja-JP" altLang="en-US" sz="2800" dirty="0"/>
              </a:p>
            </p:txBody>
          </p:sp>
          <p:sp>
            <p:nvSpPr>
              <p:cNvPr id="8" name="テキスト ボックス 7"/>
              <p:cNvSpPr txBox="1"/>
              <p:nvPr/>
            </p:nvSpPr>
            <p:spPr>
              <a:xfrm flipH="1">
                <a:off x="709824" y="166559"/>
                <a:ext cx="1255989" cy="1323439"/>
              </a:xfrm>
              <a:prstGeom prst="rect">
                <a:avLst/>
              </a:prstGeom>
              <a:noFill/>
            </p:spPr>
            <p:txBody>
              <a:bodyPr wrap="square" rtlCol="0">
                <a:spAutoFit/>
              </a:bodyPr>
              <a:lstStyle/>
              <a:p>
                <a:pPr algn="ctr"/>
                <a:r>
                  <a:rPr lang="ja-JP" altLang="en-US" sz="8000" dirty="0" smtClean="0">
                    <a:latin typeface="祥南行書体" pitchFamily="65" charset="-128"/>
                    <a:ea typeface="祥南行書体" pitchFamily="65" charset="-128"/>
                  </a:rPr>
                  <a:t>貯</a:t>
                </a:r>
                <a:endParaRPr kumimoji="1" lang="ja-JP" altLang="en-US" sz="8000" dirty="0">
                  <a:latin typeface="祥南行書体" pitchFamily="65" charset="-128"/>
                  <a:ea typeface="祥南行書体" pitchFamily="65" charset="-128"/>
                </a:endParaRPr>
              </a:p>
            </p:txBody>
          </p:sp>
        </p:grpSp>
        <p:cxnSp>
          <p:nvCxnSpPr>
            <p:cNvPr id="6" name="直線コネクタ 5"/>
            <p:cNvCxnSpPr/>
            <p:nvPr/>
          </p:nvCxnSpPr>
          <p:spPr>
            <a:xfrm>
              <a:off x="1621362" y="1412776"/>
              <a:ext cx="2959762"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テキスト ボックス 9"/>
          <p:cNvSpPr txBox="1"/>
          <p:nvPr/>
        </p:nvSpPr>
        <p:spPr>
          <a:xfrm>
            <a:off x="515808" y="1665745"/>
            <a:ext cx="430887" cy="913070"/>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none" rtlCol="0">
            <a:spAutoFit/>
          </a:bodyPr>
          <a:lstStyle/>
          <a:p>
            <a:r>
              <a:rPr kumimoji="1" lang="ja-JP" altLang="en-US" sz="1600" dirty="0" smtClean="0">
                <a:latin typeface="HGS創英角ｺﾞｼｯｸUB" pitchFamily="50" charset="-128"/>
                <a:ea typeface="HGS創英角ｺﾞｼｯｸUB" pitchFamily="50" charset="-128"/>
              </a:rPr>
              <a:t>骨材受入</a:t>
            </a:r>
            <a:endParaRPr kumimoji="1" lang="ja-JP" altLang="en-US" sz="1600" dirty="0">
              <a:latin typeface="HGS創英角ｺﾞｼｯｸUB" pitchFamily="50" charset="-128"/>
              <a:ea typeface="HGS創英角ｺﾞｼｯｸUB" pitchFamily="50" charset="-128"/>
            </a:endParaRPr>
          </a:p>
        </p:txBody>
      </p:sp>
      <p:sp>
        <p:nvSpPr>
          <p:cNvPr id="11" name="テキスト ボックス 10"/>
          <p:cNvSpPr txBox="1"/>
          <p:nvPr/>
        </p:nvSpPr>
        <p:spPr>
          <a:xfrm>
            <a:off x="1764268" y="1563152"/>
            <a:ext cx="430887" cy="1118255"/>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none" rtlCol="0">
            <a:spAutoFit/>
          </a:bodyPr>
          <a:lstStyle/>
          <a:p>
            <a:r>
              <a:rPr kumimoji="1" lang="ja-JP" altLang="en-US" sz="1600" dirty="0" smtClean="0">
                <a:latin typeface="HGS創英角ｺﾞｼｯｸUB" pitchFamily="50" charset="-128"/>
                <a:ea typeface="HGS創英角ｺﾞｼｯｸUB" pitchFamily="50" charset="-128"/>
              </a:rPr>
              <a:t>骨材受入口</a:t>
            </a:r>
            <a:endParaRPr kumimoji="1" lang="ja-JP" altLang="en-US" sz="1600" dirty="0">
              <a:latin typeface="HGS創英角ｺﾞｼｯｸUB" pitchFamily="50" charset="-128"/>
              <a:ea typeface="HGS創英角ｺﾞｼｯｸUB" pitchFamily="50" charset="-128"/>
            </a:endParaRPr>
          </a:p>
        </p:txBody>
      </p:sp>
      <p:cxnSp>
        <p:nvCxnSpPr>
          <p:cNvPr id="12" name="直線矢印コネクタ 11"/>
          <p:cNvCxnSpPr>
            <a:stCxn id="10" idx="3"/>
            <a:endCxn id="11" idx="1"/>
          </p:cNvCxnSpPr>
          <p:nvPr/>
        </p:nvCxnSpPr>
        <p:spPr>
          <a:xfrm>
            <a:off x="946695" y="2122280"/>
            <a:ext cx="817573"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524686" y="3356992"/>
            <a:ext cx="430887" cy="1323439"/>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none" rtlCol="0">
            <a:spAutoFit/>
          </a:bodyPr>
          <a:lstStyle/>
          <a:p>
            <a:r>
              <a:rPr kumimoji="1" lang="ja-JP" altLang="en-US" sz="1600" dirty="0" smtClean="0">
                <a:latin typeface="HGS創英角ｺﾞｼｯｸUB" pitchFamily="50" charset="-128"/>
                <a:ea typeface="HGS創英角ｺﾞｼｯｸUB" pitchFamily="50" charset="-128"/>
              </a:rPr>
              <a:t>セメント受入</a:t>
            </a:r>
            <a:endParaRPr kumimoji="1" lang="ja-JP" altLang="en-US" sz="1600" dirty="0">
              <a:latin typeface="HGS創英角ｺﾞｼｯｸUB" pitchFamily="50" charset="-128"/>
              <a:ea typeface="HGS創英角ｺﾞｼｯｸUB" pitchFamily="50" charset="-128"/>
            </a:endParaRPr>
          </a:p>
        </p:txBody>
      </p:sp>
      <p:sp>
        <p:nvSpPr>
          <p:cNvPr id="14" name="テキスト ボックス 13"/>
          <p:cNvSpPr txBox="1"/>
          <p:nvPr/>
        </p:nvSpPr>
        <p:spPr>
          <a:xfrm>
            <a:off x="524686" y="5373216"/>
            <a:ext cx="430887" cy="1118255"/>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none" rtlCol="0">
            <a:spAutoFit/>
          </a:bodyPr>
          <a:lstStyle/>
          <a:p>
            <a:r>
              <a:rPr kumimoji="1" lang="ja-JP" altLang="en-US" sz="1600" dirty="0" smtClean="0">
                <a:latin typeface="HGS創英角ｺﾞｼｯｸUB" pitchFamily="50" charset="-128"/>
                <a:ea typeface="HGS創英角ｺﾞｼｯｸUB" pitchFamily="50" charset="-128"/>
              </a:rPr>
              <a:t>混和剤受入</a:t>
            </a:r>
            <a:endParaRPr kumimoji="1" lang="ja-JP" altLang="en-US" sz="1600" dirty="0">
              <a:latin typeface="HGS創英角ｺﾞｼｯｸUB" pitchFamily="50" charset="-128"/>
              <a:ea typeface="HGS創英角ｺﾞｼｯｸUB" pitchFamily="50" charset="-128"/>
            </a:endParaRPr>
          </a:p>
        </p:txBody>
      </p:sp>
      <p:sp>
        <p:nvSpPr>
          <p:cNvPr id="21" name="テキスト ボックス 20"/>
          <p:cNvSpPr txBox="1"/>
          <p:nvPr/>
        </p:nvSpPr>
        <p:spPr>
          <a:xfrm>
            <a:off x="1764266" y="3254400"/>
            <a:ext cx="430887" cy="1528624"/>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none" rtlCol="0">
            <a:spAutoFit/>
          </a:bodyPr>
          <a:lstStyle/>
          <a:p>
            <a:r>
              <a:rPr lang="ja-JP" altLang="en-US" sz="1600" dirty="0">
                <a:latin typeface="HGS創英角ｺﾞｼｯｸUB" pitchFamily="50" charset="-128"/>
                <a:ea typeface="HGS創英角ｺﾞｼｯｸUB" pitchFamily="50" charset="-128"/>
              </a:rPr>
              <a:t>セメント</a:t>
            </a:r>
            <a:r>
              <a:rPr kumimoji="1" lang="ja-JP" altLang="en-US" sz="1600" dirty="0" smtClean="0">
                <a:latin typeface="HGS創英角ｺﾞｼｯｸUB" pitchFamily="50" charset="-128"/>
                <a:ea typeface="HGS創英角ｺﾞｼｯｸUB" pitchFamily="50" charset="-128"/>
              </a:rPr>
              <a:t>受入口</a:t>
            </a:r>
            <a:endParaRPr kumimoji="1" lang="ja-JP" altLang="en-US" sz="1600" dirty="0">
              <a:latin typeface="HGS創英角ｺﾞｼｯｸUB" pitchFamily="50" charset="-128"/>
              <a:ea typeface="HGS創英角ｺﾞｼｯｸUB" pitchFamily="50" charset="-128"/>
            </a:endParaRPr>
          </a:p>
        </p:txBody>
      </p:sp>
      <p:cxnSp>
        <p:nvCxnSpPr>
          <p:cNvPr id="22" name="直線矢印コネクタ 21"/>
          <p:cNvCxnSpPr>
            <a:stCxn id="13" idx="3"/>
            <a:endCxn id="21" idx="1"/>
          </p:cNvCxnSpPr>
          <p:nvPr/>
        </p:nvCxnSpPr>
        <p:spPr>
          <a:xfrm>
            <a:off x="955573" y="4018712"/>
            <a:ext cx="808693"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1772117" y="5270624"/>
            <a:ext cx="430887" cy="1323439"/>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none" rtlCol="0">
            <a:spAutoFit/>
          </a:bodyPr>
          <a:lstStyle/>
          <a:p>
            <a:r>
              <a:rPr kumimoji="1" lang="ja-JP" altLang="en-US" sz="1600" dirty="0" smtClean="0">
                <a:latin typeface="HGS創英角ｺﾞｼｯｸUB" pitchFamily="50" charset="-128"/>
                <a:ea typeface="HGS創英角ｺﾞｼｯｸUB" pitchFamily="50" charset="-128"/>
              </a:rPr>
              <a:t>混和剤受入口</a:t>
            </a:r>
            <a:endParaRPr kumimoji="1" lang="ja-JP" altLang="en-US" sz="1600" dirty="0">
              <a:latin typeface="HGS創英角ｺﾞｼｯｸUB" pitchFamily="50" charset="-128"/>
              <a:ea typeface="HGS創英角ｺﾞｼｯｸUB" pitchFamily="50" charset="-128"/>
            </a:endParaRPr>
          </a:p>
        </p:txBody>
      </p:sp>
      <p:cxnSp>
        <p:nvCxnSpPr>
          <p:cNvPr id="24" name="直線矢印コネクタ 23"/>
          <p:cNvCxnSpPr>
            <a:stCxn id="14" idx="3"/>
            <a:endCxn id="23" idx="1"/>
          </p:cNvCxnSpPr>
          <p:nvPr/>
        </p:nvCxnSpPr>
        <p:spPr>
          <a:xfrm>
            <a:off x="955573" y="5932344"/>
            <a:ext cx="81654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1" name="図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8751" y="3285625"/>
            <a:ext cx="2116501" cy="15873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2" name="図 31"/>
          <p:cNvPicPr>
            <a:picLocks noChangeAspect="1"/>
          </p:cNvPicPr>
          <p:nvPr/>
        </p:nvPicPr>
        <p:blipFill rotWithShape="1">
          <a:blip r:embed="rId4" cstate="print">
            <a:extLst>
              <a:ext uri="{28A0092B-C50C-407E-A947-70E740481C1C}">
                <a14:useLocalDpi xmlns:a14="http://schemas.microsoft.com/office/drawing/2010/main" val="0"/>
              </a:ext>
            </a:extLst>
          </a:blip>
          <a:srcRect l="16179" t="19266" r="25893" b="19813"/>
          <a:stretch/>
        </p:blipFill>
        <p:spPr>
          <a:xfrm>
            <a:off x="2555776" y="1287587"/>
            <a:ext cx="2116501" cy="16693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39" name="グループ化 38"/>
          <p:cNvGrpSpPr/>
          <p:nvPr/>
        </p:nvGrpSpPr>
        <p:grpSpPr>
          <a:xfrm>
            <a:off x="6552032" y="1287586"/>
            <a:ext cx="2339102" cy="1669386"/>
            <a:chOff x="6531597" y="1320117"/>
            <a:chExt cx="2339102" cy="1669386"/>
          </a:xfrm>
        </p:grpSpPr>
        <p:pic>
          <p:nvPicPr>
            <p:cNvPr id="33" name="図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88224" y="1320117"/>
              <a:ext cx="2225848" cy="16693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4" name="テキスト ボックス 33"/>
            <p:cNvSpPr txBox="1"/>
            <p:nvPr/>
          </p:nvSpPr>
          <p:spPr>
            <a:xfrm>
              <a:off x="6531597" y="2611346"/>
              <a:ext cx="2339102" cy="307777"/>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pPr algn="ctr"/>
              <a:r>
                <a:rPr lang="ja-JP" altLang="en-US" sz="1400" dirty="0" smtClean="0">
                  <a:latin typeface="HGS創英角ｺﾞｼｯｸUB" pitchFamily="50" charset="-128"/>
                  <a:ea typeface="HGS創英角ｺﾞｼｯｸUB" pitchFamily="50" charset="-128"/>
                </a:rPr>
                <a:t>コルゲートサイロ（骨材）</a:t>
              </a:r>
              <a:endParaRPr kumimoji="1" lang="ja-JP" altLang="en-US" sz="1400" dirty="0">
                <a:latin typeface="HGS創英角ｺﾞｼｯｸUB" pitchFamily="50" charset="-128"/>
                <a:ea typeface="HGS創英角ｺﾞｼｯｸUB" pitchFamily="50" charset="-128"/>
              </a:endParaRPr>
            </a:p>
          </p:txBody>
        </p:sp>
      </p:grpSp>
      <p:cxnSp>
        <p:nvCxnSpPr>
          <p:cNvPr id="35" name="直線矢印コネクタ 34"/>
          <p:cNvCxnSpPr/>
          <p:nvPr/>
        </p:nvCxnSpPr>
        <p:spPr>
          <a:xfrm flipV="1">
            <a:off x="4672277" y="1412776"/>
            <a:ext cx="1936382" cy="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2" name="図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89935" y="1493404"/>
            <a:ext cx="841069" cy="547677"/>
          </a:xfrm>
          <a:prstGeom prst="ellipse">
            <a:avLst/>
          </a:prstGeom>
          <a:ln>
            <a:noFill/>
          </a:ln>
          <a:effectLst>
            <a:softEdge rad="0"/>
          </a:effectLst>
        </p:spPr>
      </p:pic>
      <p:cxnSp>
        <p:nvCxnSpPr>
          <p:cNvPr id="43" name="直線矢印コネクタ 42"/>
          <p:cNvCxnSpPr/>
          <p:nvPr/>
        </p:nvCxnSpPr>
        <p:spPr>
          <a:xfrm flipV="1">
            <a:off x="4672277" y="3501008"/>
            <a:ext cx="2231800" cy="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 name="グループ化 1"/>
          <p:cNvGrpSpPr/>
          <p:nvPr/>
        </p:nvGrpSpPr>
        <p:grpSpPr>
          <a:xfrm>
            <a:off x="6761189" y="3203614"/>
            <a:ext cx="2031325" cy="1669387"/>
            <a:chOff x="6393502" y="3113637"/>
            <a:chExt cx="2656148" cy="1669387"/>
          </a:xfrm>
        </p:grpSpPr>
        <p:pic>
          <p:nvPicPr>
            <p:cNvPr id="44" name="図 43"/>
            <p:cNvPicPr>
              <a:picLocks noChangeAspect="1"/>
            </p:cNvPicPr>
            <p:nvPr/>
          </p:nvPicPr>
          <p:blipFill rotWithShape="1">
            <a:blip r:embed="rId7" cstate="print">
              <a:extLst>
                <a:ext uri="{28A0092B-C50C-407E-A947-70E740481C1C}">
                  <a14:useLocalDpi xmlns:a14="http://schemas.microsoft.com/office/drawing/2010/main" val="0"/>
                </a:ext>
              </a:extLst>
            </a:blip>
            <a:srcRect l="23785" r="36821"/>
            <a:stretch/>
          </p:blipFill>
          <p:spPr>
            <a:xfrm>
              <a:off x="6580345" y="3113637"/>
              <a:ext cx="2282475" cy="1669387"/>
            </a:xfrm>
            <a:prstGeom prst="roundRect">
              <a:avLst>
                <a:gd name="adj" fmla="val 8594"/>
              </a:avLst>
            </a:prstGeom>
            <a:solidFill>
              <a:srgbClr val="FFFFFF">
                <a:shade val="85000"/>
              </a:srgbClr>
            </a:solidFill>
            <a:ln>
              <a:noFill/>
            </a:ln>
            <a:effectLst/>
          </p:spPr>
        </p:pic>
        <p:sp>
          <p:nvSpPr>
            <p:cNvPr id="45" name="テキスト ボックス 44"/>
            <p:cNvSpPr txBox="1"/>
            <p:nvPr/>
          </p:nvSpPr>
          <p:spPr>
            <a:xfrm>
              <a:off x="6393502" y="4362157"/>
              <a:ext cx="2656148" cy="276999"/>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pPr algn="ctr"/>
              <a:r>
                <a:rPr lang="ja-JP" altLang="en-US" sz="1200" dirty="0" smtClean="0">
                  <a:latin typeface="HGS創英角ｺﾞｼｯｸUB" pitchFamily="50" charset="-128"/>
                  <a:ea typeface="HGS創英角ｺﾞｼｯｸUB" pitchFamily="50" charset="-128"/>
                </a:rPr>
                <a:t>密閉式サイロ（セメント）</a:t>
              </a:r>
              <a:endParaRPr kumimoji="1" lang="ja-JP" altLang="en-US" sz="1200" dirty="0">
                <a:latin typeface="HGS創英角ｺﾞｼｯｸUB" pitchFamily="50" charset="-128"/>
                <a:ea typeface="HGS創英角ｺﾞｼｯｸUB" pitchFamily="50" charset="-128"/>
              </a:endParaRPr>
            </a:p>
          </p:txBody>
        </p:sp>
      </p:grpSp>
      <p:pic>
        <p:nvPicPr>
          <p:cNvPr id="9" name="図 8"/>
          <p:cNvPicPr>
            <a:picLocks noChangeAspect="1"/>
          </p:cNvPicPr>
          <p:nvPr/>
        </p:nvPicPr>
        <p:blipFill rotWithShape="1">
          <a:blip r:embed="rId8" cstate="print">
            <a:extLst>
              <a:ext uri="{28A0092B-C50C-407E-A947-70E740481C1C}">
                <a14:useLocalDpi xmlns:a14="http://schemas.microsoft.com/office/drawing/2010/main" val="0"/>
              </a:ext>
            </a:extLst>
          </a:blip>
          <a:srcRect l="24007" r="19104"/>
          <a:stretch/>
        </p:blipFill>
        <p:spPr>
          <a:xfrm>
            <a:off x="6629059" y="5020571"/>
            <a:ext cx="2205448" cy="16598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図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11064" y="5094797"/>
            <a:ext cx="2125219" cy="15759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6" name="直線矢印コネクタ 35"/>
          <p:cNvCxnSpPr/>
          <p:nvPr/>
        </p:nvCxnSpPr>
        <p:spPr>
          <a:xfrm flipV="1">
            <a:off x="4636283" y="5270624"/>
            <a:ext cx="1972376" cy="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6769461" y="6337582"/>
            <a:ext cx="1980029" cy="307777"/>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pPr algn="ctr"/>
            <a:r>
              <a:rPr lang="ja-JP" altLang="en-US" sz="1400" dirty="0" smtClean="0">
                <a:latin typeface="HGS創英角ｺﾞｼｯｸUB" pitchFamily="50" charset="-128"/>
                <a:ea typeface="HGS創英角ｺﾞｼｯｸUB" pitchFamily="50" charset="-128"/>
              </a:rPr>
              <a:t>貯蔵タンク（混和剤）</a:t>
            </a:r>
            <a:endParaRPr kumimoji="1" lang="ja-JP" altLang="en-US" sz="1400" dirty="0">
              <a:latin typeface="HGS創英角ｺﾞｼｯｸUB" pitchFamily="50" charset="-128"/>
              <a:ea typeface="HGS創英角ｺﾞｼｯｸUB" pitchFamily="50" charset="-128"/>
            </a:endParaRPr>
          </a:p>
        </p:txBody>
      </p:sp>
      <p:pic>
        <p:nvPicPr>
          <p:cNvPr id="17" name="図 16"/>
          <p:cNvPicPr>
            <a:picLocks noChangeAspect="1"/>
          </p:cNvPicPr>
          <p:nvPr/>
        </p:nvPicPr>
        <p:blipFill rotWithShape="1">
          <a:blip r:embed="rId10" cstate="print">
            <a:extLst>
              <a:ext uri="{28A0092B-C50C-407E-A947-70E740481C1C}">
                <a14:useLocalDpi xmlns:a14="http://schemas.microsoft.com/office/drawing/2010/main" val="0"/>
              </a:ext>
            </a:extLst>
          </a:blip>
          <a:srcRect t="27994" b="34802"/>
          <a:stretch/>
        </p:blipFill>
        <p:spPr>
          <a:xfrm rot="16200000">
            <a:off x="5778006" y="3836152"/>
            <a:ext cx="1125443" cy="660514"/>
          </a:xfrm>
          <a:prstGeom prst="ellipse">
            <a:avLst/>
          </a:prstGeom>
          <a:ln>
            <a:noFill/>
          </a:ln>
          <a:effectLst>
            <a:softEdge rad="0"/>
          </a:effectLst>
        </p:spPr>
      </p:pic>
      <p:sp>
        <p:nvSpPr>
          <p:cNvPr id="38" name="テキスト ボックス 37"/>
          <p:cNvSpPr txBox="1"/>
          <p:nvPr/>
        </p:nvSpPr>
        <p:spPr>
          <a:xfrm>
            <a:off x="4747908" y="3635576"/>
            <a:ext cx="1262561" cy="1223412"/>
          </a:xfrm>
          <a:prstGeom prst="rect">
            <a:avLst/>
          </a:prstGeom>
          <a:noFill/>
        </p:spPr>
        <p:txBody>
          <a:bodyPr wrap="square" rtlCol="0">
            <a:spAutoFit/>
          </a:bodyPr>
          <a:lstStyle/>
          <a:p>
            <a:r>
              <a:rPr lang="ja-JP" altLang="en-US" sz="1050" b="1" dirty="0" smtClean="0"/>
              <a:t>セメントサイロは、ルーツブロアーによる低圧空気輸送を行っています。投入口毎に施錠しており誤納を防止に努めています。</a:t>
            </a:r>
            <a:endParaRPr kumimoji="1" lang="ja-JP" altLang="en-US" sz="1050" b="1" dirty="0"/>
          </a:p>
        </p:txBody>
      </p:sp>
      <p:sp>
        <p:nvSpPr>
          <p:cNvPr id="40" name="テキスト ボックス 39"/>
          <p:cNvSpPr txBox="1"/>
          <p:nvPr/>
        </p:nvSpPr>
        <p:spPr>
          <a:xfrm>
            <a:off x="4793478" y="5415845"/>
            <a:ext cx="1637526" cy="1061829"/>
          </a:xfrm>
          <a:prstGeom prst="rect">
            <a:avLst/>
          </a:prstGeom>
          <a:noFill/>
        </p:spPr>
        <p:txBody>
          <a:bodyPr wrap="square" rtlCol="0">
            <a:spAutoFit/>
          </a:bodyPr>
          <a:lstStyle/>
          <a:p>
            <a:r>
              <a:rPr lang="ja-JP" altLang="en-US" sz="1050" b="1" dirty="0"/>
              <a:t>各メーカー</a:t>
            </a:r>
            <a:r>
              <a:rPr lang="ja-JP" altLang="en-US" sz="1050" b="1" dirty="0" smtClean="0"/>
              <a:t>毎に貯蔵タンクを分けて保管しています。内部は品質を保つために、一定時間毎に撹拌を行い、内部の混和剤が均一になるように努めています。</a:t>
            </a:r>
            <a:endParaRPr kumimoji="1" lang="ja-JP" altLang="en-US" sz="1050" b="1" dirty="0"/>
          </a:p>
        </p:txBody>
      </p:sp>
    </p:spTree>
    <p:extLst>
      <p:ext uri="{BB962C8B-B14F-4D97-AF65-F5344CB8AC3E}">
        <p14:creationId xmlns:p14="http://schemas.microsoft.com/office/powerpoint/2010/main" val="21388440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正方形/長方形 106"/>
          <p:cNvSpPr/>
          <p:nvPr/>
        </p:nvSpPr>
        <p:spPr>
          <a:xfrm flipH="1">
            <a:off x="5860" y="0"/>
            <a:ext cx="9138140" cy="6858001"/>
          </a:xfrm>
          <a:prstGeom prst="rect">
            <a:avLst/>
          </a:prstGeom>
          <a:gradFill>
            <a:gsLst>
              <a:gs pos="0">
                <a:srgbClr val="FF0000"/>
              </a:gs>
              <a:gs pos="25000">
                <a:schemeClr val="bg1"/>
              </a:gs>
              <a:gs pos="100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p:cNvGrpSpPr/>
          <p:nvPr/>
        </p:nvGrpSpPr>
        <p:grpSpPr>
          <a:xfrm>
            <a:off x="2399549" y="-178357"/>
            <a:ext cx="4260682" cy="1323439"/>
            <a:chOff x="1621362" y="166559"/>
            <a:chExt cx="5369860" cy="1323439"/>
          </a:xfrm>
        </p:grpSpPr>
        <p:grpSp>
          <p:nvGrpSpPr>
            <p:cNvPr id="5" name="グループ化 4"/>
            <p:cNvGrpSpPr/>
            <p:nvPr/>
          </p:nvGrpSpPr>
          <p:grpSpPr>
            <a:xfrm>
              <a:off x="1621362" y="166559"/>
              <a:ext cx="5369860" cy="1323439"/>
              <a:chOff x="709824" y="166559"/>
              <a:chExt cx="5369860" cy="1323439"/>
            </a:xfrm>
          </p:grpSpPr>
          <p:sp>
            <p:nvSpPr>
              <p:cNvPr id="7" name="正方形/長方形 6"/>
              <p:cNvSpPr/>
              <p:nvPr/>
            </p:nvSpPr>
            <p:spPr>
              <a:xfrm>
                <a:off x="1903220" y="889556"/>
                <a:ext cx="4176464" cy="523220"/>
              </a:xfrm>
              <a:prstGeom prst="rect">
                <a:avLst/>
              </a:prstGeom>
              <a:ln w="25400">
                <a:noFill/>
                <a:prstDash val="dash"/>
              </a:ln>
            </p:spPr>
            <p:txBody>
              <a:bodyPr wrap="square">
                <a:spAutoFit/>
              </a:bodyPr>
              <a:lstStyle/>
              <a:p>
                <a:pPr algn="ctr"/>
                <a:r>
                  <a:rPr lang="ja-JP" altLang="en-US" sz="2800" dirty="0" smtClean="0"/>
                  <a:t>試験設備</a:t>
                </a:r>
                <a:endParaRPr lang="ja-JP" altLang="en-US" sz="2800" dirty="0"/>
              </a:p>
            </p:txBody>
          </p:sp>
          <p:sp>
            <p:nvSpPr>
              <p:cNvPr id="8" name="テキスト ボックス 7"/>
              <p:cNvSpPr txBox="1"/>
              <p:nvPr/>
            </p:nvSpPr>
            <p:spPr>
              <a:xfrm flipH="1">
                <a:off x="709824" y="166559"/>
                <a:ext cx="1255989" cy="1323439"/>
              </a:xfrm>
              <a:prstGeom prst="rect">
                <a:avLst/>
              </a:prstGeom>
              <a:noFill/>
            </p:spPr>
            <p:txBody>
              <a:bodyPr wrap="square" rtlCol="0">
                <a:spAutoFit/>
              </a:bodyPr>
              <a:lstStyle/>
              <a:p>
                <a:pPr algn="ctr"/>
                <a:r>
                  <a:rPr lang="ja-JP" altLang="en-US" sz="8000" dirty="0" smtClean="0">
                    <a:latin typeface="祥南行書体" pitchFamily="65" charset="-128"/>
                    <a:ea typeface="祥南行書体" pitchFamily="65" charset="-128"/>
                  </a:rPr>
                  <a:t>管</a:t>
                </a:r>
                <a:endParaRPr kumimoji="1" lang="ja-JP" altLang="en-US" sz="8000" dirty="0">
                  <a:latin typeface="祥南行書体" pitchFamily="65" charset="-128"/>
                  <a:ea typeface="祥南行書体" pitchFamily="65" charset="-128"/>
                </a:endParaRPr>
              </a:p>
            </p:txBody>
          </p:sp>
        </p:grpSp>
        <p:cxnSp>
          <p:nvCxnSpPr>
            <p:cNvPr id="6" name="直線コネクタ 5"/>
            <p:cNvCxnSpPr/>
            <p:nvPr/>
          </p:nvCxnSpPr>
          <p:spPr>
            <a:xfrm>
              <a:off x="1621362" y="1412776"/>
              <a:ext cx="5182886"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7" name="グループ化 56"/>
          <p:cNvGrpSpPr/>
          <p:nvPr/>
        </p:nvGrpSpPr>
        <p:grpSpPr>
          <a:xfrm>
            <a:off x="909445" y="1830819"/>
            <a:ext cx="707290" cy="4235739"/>
            <a:chOff x="817109" y="1807788"/>
            <a:chExt cx="2462449" cy="4235739"/>
          </a:xfrm>
        </p:grpSpPr>
        <p:grpSp>
          <p:nvGrpSpPr>
            <p:cNvPr id="27" name="グループ化 26"/>
            <p:cNvGrpSpPr/>
            <p:nvPr/>
          </p:nvGrpSpPr>
          <p:grpSpPr>
            <a:xfrm>
              <a:off x="817109" y="1807788"/>
              <a:ext cx="2462447" cy="4235739"/>
              <a:chOff x="788241" y="1756917"/>
              <a:chExt cx="2462447" cy="4235739"/>
            </a:xfrm>
          </p:grpSpPr>
          <p:cxnSp>
            <p:nvCxnSpPr>
              <p:cNvPr id="15" name="カギ線コネクタ 14"/>
              <p:cNvCxnSpPr/>
              <p:nvPr/>
            </p:nvCxnSpPr>
            <p:spPr>
              <a:xfrm>
                <a:off x="788241" y="3721788"/>
                <a:ext cx="2462447" cy="2270868"/>
              </a:xfrm>
              <a:prstGeom prst="bentConnector3">
                <a:avLst>
                  <a:gd name="adj1" fmla="val 20625"/>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カギ線コネクタ 23"/>
              <p:cNvCxnSpPr/>
              <p:nvPr/>
            </p:nvCxnSpPr>
            <p:spPr>
              <a:xfrm flipV="1">
                <a:off x="788241" y="1756917"/>
                <a:ext cx="2456499" cy="1964871"/>
              </a:xfrm>
              <a:prstGeom prst="bentConnector3">
                <a:avLst>
                  <a:gd name="adj1" fmla="val 20554"/>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34" name="直線矢印コネクタ 33"/>
            <p:cNvCxnSpPr/>
            <p:nvPr/>
          </p:nvCxnSpPr>
          <p:spPr>
            <a:xfrm>
              <a:off x="1314223" y="2816188"/>
              <a:ext cx="1965335"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1314222" y="4502051"/>
              <a:ext cx="1938037"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66" name="テキスト ボックス 65"/>
          <p:cNvSpPr txBox="1"/>
          <p:nvPr/>
        </p:nvSpPr>
        <p:spPr>
          <a:xfrm>
            <a:off x="474520" y="1806343"/>
            <a:ext cx="430887" cy="4137870"/>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pPr algn="ctr"/>
            <a:r>
              <a:rPr kumimoji="1" lang="ja-JP" altLang="en-US" sz="1600" dirty="0" smtClean="0">
                <a:latin typeface="HGS創英角ｺﾞｼｯｸUB" pitchFamily="50" charset="-128"/>
                <a:ea typeface="HGS創英角ｺﾞｼｯｸUB" pitchFamily="50" charset="-128"/>
              </a:rPr>
              <a:t>レディーミクストコンクリート</a:t>
            </a:r>
            <a:endParaRPr kumimoji="1" lang="ja-JP" altLang="en-US" sz="1600" dirty="0">
              <a:latin typeface="HGS創英角ｺﾞｼｯｸUB" pitchFamily="50" charset="-128"/>
              <a:ea typeface="HGS創英角ｺﾞｼｯｸUB" pitchFamily="50" charset="-128"/>
            </a:endParaRPr>
          </a:p>
        </p:txBody>
      </p:sp>
      <p:sp>
        <p:nvSpPr>
          <p:cNvPr id="69" name="テキスト ボックス 68"/>
          <p:cNvSpPr txBox="1"/>
          <p:nvPr/>
        </p:nvSpPr>
        <p:spPr>
          <a:xfrm>
            <a:off x="1609077" y="1332262"/>
            <a:ext cx="430887" cy="944083"/>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r>
              <a:rPr lang="ja-JP" altLang="en-US" sz="1600" dirty="0">
                <a:latin typeface="HGS創英角ｺﾞｼｯｸUB" pitchFamily="50" charset="-128"/>
                <a:ea typeface="HGS創英角ｺﾞｼｯｸUB" pitchFamily="50" charset="-128"/>
              </a:rPr>
              <a:t>スランプ</a:t>
            </a:r>
            <a:endParaRPr kumimoji="1" lang="ja-JP" altLang="en-US" sz="1600" dirty="0">
              <a:latin typeface="HGS創英角ｺﾞｼｯｸUB" pitchFamily="50" charset="-128"/>
              <a:ea typeface="HGS創英角ｺﾞｼｯｸUB" pitchFamily="50" charset="-128"/>
            </a:endParaRPr>
          </a:p>
        </p:txBody>
      </p:sp>
      <p:sp>
        <p:nvSpPr>
          <p:cNvPr id="71" name="テキスト ボックス 70"/>
          <p:cNvSpPr txBox="1"/>
          <p:nvPr/>
        </p:nvSpPr>
        <p:spPr>
          <a:xfrm>
            <a:off x="1615028" y="2427942"/>
            <a:ext cx="430887" cy="769524"/>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r>
              <a:rPr kumimoji="1" lang="ja-JP" altLang="en-US" sz="1600" dirty="0" smtClean="0">
                <a:latin typeface="HGS創英角ｺﾞｼｯｸUB" pitchFamily="50" charset="-128"/>
                <a:ea typeface="HGS創英角ｺﾞｼｯｸUB" pitchFamily="50" charset="-128"/>
              </a:rPr>
              <a:t>空気量</a:t>
            </a:r>
            <a:endParaRPr kumimoji="1" lang="ja-JP" altLang="en-US" sz="1600" dirty="0">
              <a:latin typeface="HGS創英角ｺﾞｼｯｸUB" pitchFamily="50" charset="-128"/>
              <a:ea typeface="HGS創英角ｺﾞｼｯｸUB" pitchFamily="50" charset="-128"/>
            </a:endParaRPr>
          </a:p>
        </p:txBody>
      </p:sp>
      <p:sp>
        <p:nvSpPr>
          <p:cNvPr id="72" name="テキスト ボックス 71"/>
          <p:cNvSpPr txBox="1"/>
          <p:nvPr/>
        </p:nvSpPr>
        <p:spPr>
          <a:xfrm>
            <a:off x="1615028" y="3401355"/>
            <a:ext cx="430887" cy="1556689"/>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pPr algn="ctr"/>
            <a:r>
              <a:rPr kumimoji="1" lang="ja-JP" altLang="en-US" sz="1600" dirty="0" smtClean="0">
                <a:latin typeface="HGS創英角ｺﾞｼｯｸUB" pitchFamily="50" charset="-128"/>
                <a:ea typeface="HGS創英角ｺﾞｼｯｸUB" pitchFamily="50" charset="-128"/>
              </a:rPr>
              <a:t>圧縮強度試験</a:t>
            </a:r>
            <a:endParaRPr kumimoji="1" lang="ja-JP" altLang="en-US" sz="1600" dirty="0">
              <a:latin typeface="HGS創英角ｺﾞｼｯｸUB" pitchFamily="50" charset="-128"/>
              <a:ea typeface="HGS創英角ｺﾞｼｯｸUB" pitchFamily="50" charset="-128"/>
            </a:endParaRPr>
          </a:p>
        </p:txBody>
      </p:sp>
      <p:sp>
        <p:nvSpPr>
          <p:cNvPr id="74" name="テキスト ボックス 73"/>
          <p:cNvSpPr txBox="1"/>
          <p:nvPr/>
        </p:nvSpPr>
        <p:spPr>
          <a:xfrm>
            <a:off x="1615026" y="5193407"/>
            <a:ext cx="430887" cy="1539455"/>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pPr algn="ctr"/>
            <a:r>
              <a:rPr kumimoji="1" lang="ja-JP" altLang="en-US" sz="1600" dirty="0" smtClean="0">
                <a:latin typeface="HGS創英角ｺﾞｼｯｸUB" pitchFamily="50" charset="-128"/>
                <a:ea typeface="HGS創英角ｺﾞｼｯｸUB" pitchFamily="50" charset="-128"/>
              </a:rPr>
              <a:t>塩化物含有量</a:t>
            </a:r>
            <a:endParaRPr kumimoji="1" lang="ja-JP" altLang="en-US" sz="1600" dirty="0">
              <a:latin typeface="HGS創英角ｺﾞｼｯｸUB" pitchFamily="50" charset="-128"/>
              <a:ea typeface="HGS創英角ｺﾞｼｯｸUB" pitchFamily="50" charset="-128"/>
            </a:endParaRPr>
          </a:p>
        </p:txBody>
      </p:sp>
      <p:pic>
        <p:nvPicPr>
          <p:cNvPr id="75" name="図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1841" y="1340768"/>
            <a:ext cx="1121299" cy="8409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6" name="図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716" y="2376188"/>
            <a:ext cx="1115717" cy="8367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7" name="図 7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2006733" y="5398418"/>
            <a:ext cx="1525741" cy="11157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8" name="テキスト ボックス 77"/>
          <p:cNvSpPr txBox="1"/>
          <p:nvPr/>
        </p:nvSpPr>
        <p:spPr>
          <a:xfrm>
            <a:off x="3378612" y="1438089"/>
            <a:ext cx="1254630" cy="830997"/>
          </a:xfrm>
          <a:prstGeom prst="rect">
            <a:avLst/>
          </a:prstGeom>
          <a:noFill/>
        </p:spPr>
        <p:txBody>
          <a:bodyPr wrap="square" rtlCol="0">
            <a:spAutoFit/>
          </a:bodyPr>
          <a:lstStyle/>
          <a:p>
            <a:r>
              <a:rPr kumimoji="1" lang="ja-JP" altLang="en-US" sz="1200" b="1" dirty="0" smtClean="0"/>
              <a:t>生コンクリート柔らかさ（固さ</a:t>
            </a:r>
            <a:r>
              <a:rPr kumimoji="1" lang="ja-JP" altLang="en-US" sz="1200" b="1" dirty="0" smtClean="0"/>
              <a:t>）を表す</a:t>
            </a:r>
            <a:r>
              <a:rPr kumimoji="1" lang="ja-JP" altLang="en-US" sz="1200" b="1" dirty="0" smtClean="0"/>
              <a:t>指標で</a:t>
            </a:r>
            <a:r>
              <a:rPr kumimoji="1" lang="ja-JP" altLang="en-US" sz="1200" b="1" dirty="0" smtClean="0"/>
              <a:t>あります</a:t>
            </a:r>
            <a:r>
              <a:rPr kumimoji="1" lang="ja-JP" altLang="en-US" sz="1200" b="1" dirty="0" smtClean="0"/>
              <a:t>。</a:t>
            </a:r>
            <a:endParaRPr kumimoji="1" lang="ja-JP" altLang="en-US" sz="1200" b="1" dirty="0"/>
          </a:p>
        </p:txBody>
      </p:sp>
      <p:sp>
        <p:nvSpPr>
          <p:cNvPr id="79" name="テキスト ボックス 78"/>
          <p:cNvSpPr txBox="1"/>
          <p:nvPr/>
        </p:nvSpPr>
        <p:spPr>
          <a:xfrm>
            <a:off x="3357606" y="2381979"/>
            <a:ext cx="1254630" cy="830997"/>
          </a:xfrm>
          <a:prstGeom prst="rect">
            <a:avLst/>
          </a:prstGeom>
          <a:noFill/>
        </p:spPr>
        <p:txBody>
          <a:bodyPr wrap="square" rtlCol="0">
            <a:spAutoFit/>
          </a:bodyPr>
          <a:lstStyle/>
          <a:p>
            <a:r>
              <a:rPr lang="ja-JP" altLang="en-US" sz="1200" b="1" dirty="0" smtClean="0"/>
              <a:t>生コンクリート中に含まれる空気量を測定することが出来ます。</a:t>
            </a:r>
            <a:endParaRPr kumimoji="1" lang="ja-JP" altLang="en-US" sz="1200" b="1" dirty="0"/>
          </a:p>
        </p:txBody>
      </p:sp>
      <p:sp>
        <p:nvSpPr>
          <p:cNvPr id="80" name="テキスト ボックス 79"/>
          <p:cNvSpPr txBox="1"/>
          <p:nvPr/>
        </p:nvSpPr>
        <p:spPr>
          <a:xfrm>
            <a:off x="3327462" y="3401355"/>
            <a:ext cx="1325009" cy="1569660"/>
          </a:xfrm>
          <a:prstGeom prst="rect">
            <a:avLst/>
          </a:prstGeom>
          <a:noFill/>
        </p:spPr>
        <p:txBody>
          <a:bodyPr wrap="square" rtlCol="0">
            <a:spAutoFit/>
          </a:bodyPr>
          <a:lstStyle/>
          <a:p>
            <a:r>
              <a:rPr lang="ja-JP" altLang="en-US" sz="1200" b="1" dirty="0" smtClean="0"/>
              <a:t>生コンクリートの強度を測定することが出来ます。強度試験供試体を作製し、所定期間養生した後に強度試験を行います。</a:t>
            </a:r>
            <a:endParaRPr lang="en-US" altLang="ja-JP" sz="1200" b="1" dirty="0" smtClean="0"/>
          </a:p>
        </p:txBody>
      </p:sp>
      <p:sp>
        <p:nvSpPr>
          <p:cNvPr id="82" name="テキスト ボックス 81"/>
          <p:cNvSpPr txBox="1"/>
          <p:nvPr/>
        </p:nvSpPr>
        <p:spPr>
          <a:xfrm>
            <a:off x="3397842" y="5316622"/>
            <a:ext cx="1254630" cy="1015663"/>
          </a:xfrm>
          <a:prstGeom prst="rect">
            <a:avLst/>
          </a:prstGeom>
          <a:noFill/>
        </p:spPr>
        <p:txBody>
          <a:bodyPr wrap="square" rtlCol="0">
            <a:spAutoFit/>
          </a:bodyPr>
          <a:lstStyle/>
          <a:p>
            <a:r>
              <a:rPr kumimoji="1" lang="ja-JP" altLang="en-US" sz="1200" b="1" dirty="0" smtClean="0"/>
              <a:t>コンクリート中に含まれる塩化物含有量を簡易的に測定することができます。</a:t>
            </a:r>
            <a:endParaRPr kumimoji="1" lang="ja-JP" altLang="en-US" sz="1200" b="1" dirty="0"/>
          </a:p>
        </p:txBody>
      </p:sp>
      <p:grpSp>
        <p:nvGrpSpPr>
          <p:cNvPr id="84" name="グループ化 83"/>
          <p:cNvGrpSpPr/>
          <p:nvPr/>
        </p:nvGrpSpPr>
        <p:grpSpPr>
          <a:xfrm>
            <a:off x="5362813" y="1623516"/>
            <a:ext cx="705581" cy="1207785"/>
            <a:chOff x="788043" y="1756917"/>
            <a:chExt cx="2456500" cy="3230846"/>
          </a:xfrm>
        </p:grpSpPr>
        <p:cxnSp>
          <p:nvCxnSpPr>
            <p:cNvPr id="88" name="カギ線コネクタ 87"/>
            <p:cNvCxnSpPr>
              <a:endCxn id="92" idx="1"/>
            </p:cNvCxnSpPr>
            <p:nvPr/>
          </p:nvCxnSpPr>
          <p:spPr>
            <a:xfrm>
              <a:off x="788241" y="4209729"/>
              <a:ext cx="2456302" cy="778034"/>
            </a:xfrm>
            <a:prstGeom prst="bentConnector3">
              <a:avLst>
                <a:gd name="adj1" fmla="val 20984"/>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9" name="カギ線コネクタ 88"/>
            <p:cNvCxnSpPr/>
            <p:nvPr/>
          </p:nvCxnSpPr>
          <p:spPr>
            <a:xfrm flipV="1">
              <a:off x="788043" y="1756917"/>
              <a:ext cx="2456499" cy="1964871"/>
            </a:xfrm>
            <a:prstGeom prst="bentConnector3">
              <a:avLst>
                <a:gd name="adj1" fmla="val 20554"/>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90" name="テキスト ボックス 89"/>
          <p:cNvSpPr txBox="1"/>
          <p:nvPr/>
        </p:nvSpPr>
        <p:spPr>
          <a:xfrm>
            <a:off x="4932040" y="1620496"/>
            <a:ext cx="430887" cy="1401130"/>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pPr algn="ctr"/>
            <a:r>
              <a:rPr lang="ja-JP" altLang="en-US" sz="1600" dirty="0">
                <a:latin typeface="HGS創英角ｺﾞｼｯｸUB" pitchFamily="50" charset="-128"/>
                <a:ea typeface="HGS創英角ｺﾞｼｯｸUB" pitchFamily="50" charset="-128"/>
              </a:rPr>
              <a:t>骨材試験</a:t>
            </a:r>
            <a:endParaRPr kumimoji="1" lang="ja-JP" altLang="en-US" sz="1600" dirty="0">
              <a:latin typeface="HGS創英角ｺﾞｼｯｸUB" pitchFamily="50" charset="-128"/>
              <a:ea typeface="HGS創英角ｺﾞｼｯｸUB" pitchFamily="50" charset="-128"/>
            </a:endParaRPr>
          </a:p>
        </p:txBody>
      </p:sp>
      <p:sp>
        <p:nvSpPr>
          <p:cNvPr id="91" name="テキスト ボックス 90"/>
          <p:cNvSpPr txBox="1"/>
          <p:nvPr/>
        </p:nvSpPr>
        <p:spPr>
          <a:xfrm>
            <a:off x="6068508" y="1225913"/>
            <a:ext cx="430887" cy="795207"/>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pPr algn="ctr"/>
            <a:r>
              <a:rPr kumimoji="1" lang="ja-JP" altLang="en-US" sz="1600" dirty="0" smtClean="0">
                <a:latin typeface="HGS創英角ｺﾞｼｯｸUB" pitchFamily="50" charset="-128"/>
                <a:ea typeface="HGS創英角ｺﾞｼｯｸUB" pitchFamily="50" charset="-128"/>
              </a:rPr>
              <a:t>表面水</a:t>
            </a:r>
            <a:endParaRPr kumimoji="1" lang="ja-JP" altLang="en-US" sz="1600" dirty="0">
              <a:latin typeface="HGS創英角ｺﾞｼｯｸUB" pitchFamily="50" charset="-128"/>
              <a:ea typeface="HGS創英角ｺﾞｼｯｸUB" pitchFamily="50" charset="-128"/>
            </a:endParaRPr>
          </a:p>
        </p:txBody>
      </p:sp>
      <p:sp>
        <p:nvSpPr>
          <p:cNvPr id="92" name="テキスト ボックス 91"/>
          <p:cNvSpPr txBox="1"/>
          <p:nvPr/>
        </p:nvSpPr>
        <p:spPr>
          <a:xfrm>
            <a:off x="6068451" y="2199904"/>
            <a:ext cx="430887" cy="1383858"/>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pPr algn="ctr"/>
            <a:r>
              <a:rPr kumimoji="1" lang="ja-JP" altLang="en-US" sz="1600" dirty="0" smtClean="0">
                <a:latin typeface="HGS創英角ｺﾞｼｯｸUB" pitchFamily="50" charset="-128"/>
                <a:ea typeface="HGS創英角ｺﾞｼｯｸUB" pitchFamily="50" charset="-128"/>
              </a:rPr>
              <a:t>ふるい分け</a:t>
            </a:r>
            <a:endParaRPr kumimoji="1" lang="ja-JP" altLang="en-US" sz="1600" dirty="0">
              <a:latin typeface="HGS創英角ｺﾞｼｯｸUB" pitchFamily="50" charset="-128"/>
              <a:ea typeface="HGS創英角ｺﾞｼｯｸUB" pitchFamily="50" charset="-128"/>
            </a:endParaRPr>
          </a:p>
        </p:txBody>
      </p:sp>
      <p:grpSp>
        <p:nvGrpSpPr>
          <p:cNvPr id="95" name="グループ化 94"/>
          <p:cNvGrpSpPr/>
          <p:nvPr/>
        </p:nvGrpSpPr>
        <p:grpSpPr>
          <a:xfrm>
            <a:off x="5362813" y="4223517"/>
            <a:ext cx="705695" cy="1785429"/>
            <a:chOff x="788043" y="1756917"/>
            <a:chExt cx="2456893" cy="4776051"/>
          </a:xfrm>
        </p:grpSpPr>
        <p:cxnSp>
          <p:nvCxnSpPr>
            <p:cNvPr id="96" name="カギ線コネクタ 95"/>
            <p:cNvCxnSpPr>
              <a:endCxn id="100" idx="1"/>
            </p:cNvCxnSpPr>
            <p:nvPr/>
          </p:nvCxnSpPr>
          <p:spPr>
            <a:xfrm rot="16200000" flipH="1">
              <a:off x="863806" y="4151838"/>
              <a:ext cx="2811180" cy="1951080"/>
            </a:xfrm>
            <a:prstGeom prst="bentConnector2">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カギ線コネクタ 96"/>
            <p:cNvCxnSpPr/>
            <p:nvPr/>
          </p:nvCxnSpPr>
          <p:spPr>
            <a:xfrm flipV="1">
              <a:off x="788043" y="1756917"/>
              <a:ext cx="2456498" cy="1964872"/>
            </a:xfrm>
            <a:prstGeom prst="bentConnector3">
              <a:avLst>
                <a:gd name="adj1" fmla="val 20554"/>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98" name="テキスト ボックス 97"/>
          <p:cNvSpPr txBox="1"/>
          <p:nvPr/>
        </p:nvSpPr>
        <p:spPr>
          <a:xfrm>
            <a:off x="4932040" y="4220497"/>
            <a:ext cx="430887" cy="1401130"/>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pPr algn="ctr"/>
            <a:r>
              <a:rPr lang="ja-JP" altLang="en-US" sz="1600" dirty="0" smtClean="0">
                <a:latin typeface="HGS創英角ｺﾞｼｯｸUB" pitchFamily="50" charset="-128"/>
                <a:ea typeface="HGS創英角ｺﾞｼｯｸUB" pitchFamily="50" charset="-128"/>
              </a:rPr>
              <a:t>製品規格</a:t>
            </a:r>
            <a:endParaRPr kumimoji="1" lang="ja-JP" altLang="en-US" sz="1600" dirty="0">
              <a:latin typeface="HGS創英角ｺﾞｼｯｸUB" pitchFamily="50" charset="-128"/>
              <a:ea typeface="HGS創英角ｺﾞｼｯｸUB" pitchFamily="50" charset="-128"/>
            </a:endParaRPr>
          </a:p>
        </p:txBody>
      </p:sp>
      <p:sp>
        <p:nvSpPr>
          <p:cNvPr id="99" name="テキスト ボックス 98"/>
          <p:cNvSpPr txBox="1"/>
          <p:nvPr/>
        </p:nvSpPr>
        <p:spPr>
          <a:xfrm>
            <a:off x="6068508" y="3825914"/>
            <a:ext cx="430887" cy="1367493"/>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pPr algn="ctr"/>
            <a:r>
              <a:rPr kumimoji="1" lang="ja-JP" altLang="en-US" sz="1600" dirty="0" smtClean="0">
                <a:latin typeface="HGS創英角ｺﾞｼｯｸUB" pitchFamily="50" charset="-128"/>
                <a:ea typeface="HGS創英角ｺﾞｼｯｸUB" pitchFamily="50" charset="-128"/>
              </a:rPr>
              <a:t>事前打合わせ</a:t>
            </a:r>
            <a:endParaRPr kumimoji="1" lang="ja-JP" altLang="en-US" sz="1600" dirty="0">
              <a:latin typeface="HGS創英角ｺﾞｼｯｸUB" pitchFamily="50" charset="-128"/>
              <a:ea typeface="HGS創英角ｺﾞｼｯｸUB" pitchFamily="50" charset="-128"/>
            </a:endParaRPr>
          </a:p>
        </p:txBody>
      </p:sp>
      <p:sp>
        <p:nvSpPr>
          <p:cNvPr id="100" name="テキスト ボックス 99"/>
          <p:cNvSpPr txBox="1"/>
          <p:nvPr/>
        </p:nvSpPr>
        <p:spPr>
          <a:xfrm>
            <a:off x="6068508" y="5317017"/>
            <a:ext cx="430887" cy="1383858"/>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eaVert" wrap="square" rtlCol="0">
            <a:spAutoFit/>
          </a:bodyPr>
          <a:lstStyle/>
          <a:p>
            <a:pPr algn="ctr"/>
            <a:r>
              <a:rPr kumimoji="1" lang="ja-JP" altLang="en-US" sz="1600" dirty="0" smtClean="0">
                <a:latin typeface="HGS創英角ｺﾞｼｯｸUB" pitchFamily="50" charset="-128"/>
                <a:ea typeface="HGS創英角ｺﾞｼｯｸUB" pitchFamily="50" charset="-128"/>
              </a:rPr>
              <a:t>配合計画書</a:t>
            </a:r>
            <a:endParaRPr kumimoji="1" lang="ja-JP" altLang="en-US" sz="1600" dirty="0">
              <a:latin typeface="HGS創英角ｺﾞｼｯｸUB" pitchFamily="50" charset="-128"/>
              <a:ea typeface="HGS創英角ｺﾞｼｯｸUB" pitchFamily="50" charset="-128"/>
            </a:endParaRPr>
          </a:p>
        </p:txBody>
      </p:sp>
      <p:pic>
        <p:nvPicPr>
          <p:cNvPr id="103" name="図 10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490409" y="5576924"/>
            <a:ext cx="1293836" cy="7920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4" name="図 103"/>
          <p:cNvPicPr>
            <a:picLocks noChangeAspect="1"/>
          </p:cNvPicPr>
          <p:nvPr/>
        </p:nvPicPr>
        <p:blipFill rotWithShape="1">
          <a:blip r:embed="rId7" cstate="print">
            <a:extLst>
              <a:ext uri="{28A0092B-C50C-407E-A947-70E740481C1C}">
                <a14:useLocalDpi xmlns:a14="http://schemas.microsoft.com/office/drawing/2010/main" val="0"/>
              </a:ext>
            </a:extLst>
          </a:blip>
          <a:srcRect l="15492" t="18211" r="12424"/>
          <a:stretch/>
        </p:blipFill>
        <p:spPr>
          <a:xfrm>
            <a:off x="2173619" y="3501007"/>
            <a:ext cx="1153844" cy="14200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5" name="図 10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6624226" y="1185132"/>
            <a:ext cx="864097" cy="7920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6" name="図 105"/>
          <p:cNvPicPr>
            <a:picLocks noChangeAspect="1"/>
          </p:cNvPicPr>
          <p:nvPr/>
        </p:nvPicPr>
        <p:blipFill rotWithShape="1">
          <a:blip r:embed="rId9" cstate="print">
            <a:extLst>
              <a:ext uri="{28A0092B-C50C-407E-A947-70E740481C1C}">
                <a14:useLocalDpi xmlns:a14="http://schemas.microsoft.com/office/drawing/2010/main" val="0"/>
              </a:ext>
            </a:extLst>
          </a:blip>
          <a:srcRect l="24187" t="-984" r="30001" b="984"/>
          <a:stretch/>
        </p:blipFill>
        <p:spPr>
          <a:xfrm>
            <a:off x="6612645" y="2198966"/>
            <a:ext cx="839675" cy="13847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8" name="図 10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53333" y="4042106"/>
            <a:ext cx="872768" cy="965951"/>
          </a:xfrm>
          <a:prstGeom prst="rect">
            <a:avLst/>
          </a:prstGeom>
        </p:spPr>
      </p:pic>
      <p:sp>
        <p:nvSpPr>
          <p:cNvPr id="109" name="テキスト ボックス 108"/>
          <p:cNvSpPr txBox="1"/>
          <p:nvPr/>
        </p:nvSpPr>
        <p:spPr>
          <a:xfrm>
            <a:off x="7512183" y="1239080"/>
            <a:ext cx="1438387" cy="646331"/>
          </a:xfrm>
          <a:prstGeom prst="rect">
            <a:avLst/>
          </a:prstGeom>
          <a:noFill/>
        </p:spPr>
        <p:txBody>
          <a:bodyPr wrap="square" rtlCol="0">
            <a:spAutoFit/>
          </a:bodyPr>
          <a:lstStyle/>
          <a:p>
            <a:r>
              <a:rPr kumimoji="1" lang="ja-JP" altLang="en-US" sz="1200" b="1" dirty="0" smtClean="0"/>
              <a:t>骨材の表面水を測定する試験。１日に２回以上行う。</a:t>
            </a:r>
            <a:endParaRPr kumimoji="1" lang="ja-JP" altLang="en-US" sz="1200" b="1" dirty="0"/>
          </a:p>
        </p:txBody>
      </p:sp>
      <p:sp>
        <p:nvSpPr>
          <p:cNvPr id="110" name="テキスト ボックス 109"/>
          <p:cNvSpPr txBox="1"/>
          <p:nvPr/>
        </p:nvSpPr>
        <p:spPr>
          <a:xfrm>
            <a:off x="7533371" y="2413337"/>
            <a:ext cx="1438387" cy="1015663"/>
          </a:xfrm>
          <a:prstGeom prst="rect">
            <a:avLst/>
          </a:prstGeom>
          <a:noFill/>
        </p:spPr>
        <p:txBody>
          <a:bodyPr wrap="square" rtlCol="0">
            <a:spAutoFit/>
          </a:bodyPr>
          <a:lstStyle/>
          <a:p>
            <a:r>
              <a:rPr kumimoji="1" lang="ja-JP" altLang="en-US" sz="1200" b="1" dirty="0" smtClean="0"/>
              <a:t>１日に１回以上ふるい分け試験を行います。これによって砂の粗さを確認する骨が出来ます。</a:t>
            </a:r>
            <a:endParaRPr kumimoji="1" lang="ja-JP" altLang="en-US" sz="1200" b="1" dirty="0"/>
          </a:p>
        </p:txBody>
      </p:sp>
      <p:sp>
        <p:nvSpPr>
          <p:cNvPr id="111" name="テキスト ボックス 110"/>
          <p:cNvSpPr txBox="1"/>
          <p:nvPr/>
        </p:nvSpPr>
        <p:spPr>
          <a:xfrm>
            <a:off x="7533371" y="3789040"/>
            <a:ext cx="1438387" cy="1384995"/>
          </a:xfrm>
          <a:prstGeom prst="rect">
            <a:avLst/>
          </a:prstGeom>
          <a:noFill/>
        </p:spPr>
        <p:txBody>
          <a:bodyPr wrap="square" rtlCol="0">
            <a:spAutoFit/>
          </a:bodyPr>
          <a:lstStyle/>
          <a:p>
            <a:r>
              <a:rPr lang="ja-JP" altLang="en-US" sz="1200" b="1" dirty="0"/>
              <a:t>自社</a:t>
            </a:r>
            <a:r>
              <a:rPr lang="ja-JP" altLang="en-US" sz="1200" b="1" dirty="0" smtClean="0"/>
              <a:t>は、</a:t>
            </a:r>
            <a:r>
              <a:rPr kumimoji="1" lang="en-US" altLang="ja-JP" sz="1200" b="1" dirty="0" smtClean="0"/>
              <a:t>JIS</a:t>
            </a:r>
            <a:r>
              <a:rPr lang="ja-JP" altLang="en-US" sz="1200" b="1" dirty="0" smtClean="0"/>
              <a:t>規格を取得工場であります故、</a:t>
            </a:r>
            <a:r>
              <a:rPr lang="en-US" altLang="ja-JP" sz="1200" b="1" dirty="0" smtClean="0"/>
              <a:t>JIS</a:t>
            </a:r>
            <a:r>
              <a:rPr lang="ja-JP" altLang="en-US" sz="1200" b="1" dirty="0" smtClean="0"/>
              <a:t>規格品を出荷する場合、お客様との事前の打合せを行っております。</a:t>
            </a:r>
            <a:endParaRPr kumimoji="1" lang="ja-JP" altLang="en-US" sz="1200" b="1" dirty="0"/>
          </a:p>
        </p:txBody>
      </p:sp>
      <p:sp>
        <p:nvSpPr>
          <p:cNvPr id="112" name="テキスト ボックス 111"/>
          <p:cNvSpPr txBox="1"/>
          <p:nvPr/>
        </p:nvSpPr>
        <p:spPr>
          <a:xfrm>
            <a:off x="7546751" y="5319885"/>
            <a:ext cx="1438387" cy="1200329"/>
          </a:xfrm>
          <a:prstGeom prst="rect">
            <a:avLst/>
          </a:prstGeom>
          <a:noFill/>
        </p:spPr>
        <p:txBody>
          <a:bodyPr wrap="square" rtlCol="0">
            <a:spAutoFit/>
          </a:bodyPr>
          <a:lstStyle/>
          <a:p>
            <a:r>
              <a:rPr kumimoji="1" lang="ja-JP" altLang="en-US" sz="1200" b="1" dirty="0" smtClean="0"/>
              <a:t>打合せにて決まった、配合、数量、場所へ出荷を行う際に、計画書を作成し、お客</a:t>
            </a:r>
            <a:r>
              <a:rPr lang="ja-JP" altLang="en-US" sz="1200" b="1" dirty="0" smtClean="0"/>
              <a:t>様へ提出いたします。</a:t>
            </a:r>
            <a:endParaRPr kumimoji="1" lang="ja-JP" altLang="en-US" sz="1200" b="1" dirty="0"/>
          </a:p>
        </p:txBody>
      </p:sp>
    </p:spTree>
    <p:extLst>
      <p:ext uri="{BB962C8B-B14F-4D97-AF65-F5344CB8AC3E}">
        <p14:creationId xmlns:p14="http://schemas.microsoft.com/office/powerpoint/2010/main" val="3714760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正方形/長方形 110"/>
          <p:cNvSpPr/>
          <p:nvPr/>
        </p:nvSpPr>
        <p:spPr>
          <a:xfrm flipH="1">
            <a:off x="5860" y="0"/>
            <a:ext cx="9138140" cy="6858001"/>
          </a:xfrm>
          <a:prstGeom prst="rect">
            <a:avLst/>
          </a:prstGeom>
          <a:gradFill>
            <a:gsLst>
              <a:gs pos="0">
                <a:schemeClr val="accent4"/>
              </a:gs>
              <a:gs pos="25000">
                <a:schemeClr val="bg1"/>
              </a:gs>
              <a:gs pos="100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9" name="図 10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9574" y="2275069"/>
            <a:ext cx="1890377" cy="981075"/>
          </a:xfrm>
          <a:prstGeom prst="rect">
            <a:avLst/>
          </a:prstGeom>
        </p:spPr>
      </p:pic>
      <p:grpSp>
        <p:nvGrpSpPr>
          <p:cNvPr id="4" name="グループ化 3"/>
          <p:cNvGrpSpPr/>
          <p:nvPr/>
        </p:nvGrpSpPr>
        <p:grpSpPr>
          <a:xfrm>
            <a:off x="2051720" y="-171400"/>
            <a:ext cx="5052771" cy="1323439"/>
            <a:chOff x="1621362" y="289391"/>
            <a:chExt cx="6368152" cy="1323439"/>
          </a:xfrm>
        </p:grpSpPr>
        <p:grpSp>
          <p:nvGrpSpPr>
            <p:cNvPr id="5" name="グループ化 4"/>
            <p:cNvGrpSpPr/>
            <p:nvPr/>
          </p:nvGrpSpPr>
          <p:grpSpPr>
            <a:xfrm>
              <a:off x="1621362" y="289391"/>
              <a:ext cx="6368152" cy="1323439"/>
              <a:chOff x="709824" y="289391"/>
              <a:chExt cx="6368152" cy="1323439"/>
            </a:xfrm>
          </p:grpSpPr>
          <p:sp>
            <p:nvSpPr>
              <p:cNvPr id="7" name="正方形/長方形 6"/>
              <p:cNvSpPr/>
              <p:nvPr/>
            </p:nvSpPr>
            <p:spPr>
              <a:xfrm>
                <a:off x="1903220" y="889556"/>
                <a:ext cx="5174756" cy="523220"/>
              </a:xfrm>
              <a:prstGeom prst="rect">
                <a:avLst/>
              </a:prstGeom>
              <a:ln w="25400">
                <a:noFill/>
                <a:prstDash val="dash"/>
              </a:ln>
            </p:spPr>
            <p:txBody>
              <a:bodyPr wrap="square">
                <a:spAutoFit/>
              </a:bodyPr>
              <a:lstStyle/>
              <a:p>
                <a:pPr algn="ctr"/>
                <a:r>
                  <a:rPr lang="ja-JP" altLang="en-US" sz="2800" dirty="0" smtClean="0"/>
                  <a:t>排水処理設備</a:t>
                </a:r>
                <a:endParaRPr lang="ja-JP" altLang="en-US" sz="2800" dirty="0"/>
              </a:p>
            </p:txBody>
          </p:sp>
          <p:sp>
            <p:nvSpPr>
              <p:cNvPr id="8" name="テキスト ボックス 7"/>
              <p:cNvSpPr txBox="1"/>
              <p:nvPr/>
            </p:nvSpPr>
            <p:spPr>
              <a:xfrm flipH="1">
                <a:off x="709824" y="289391"/>
                <a:ext cx="1255989" cy="1323439"/>
              </a:xfrm>
              <a:prstGeom prst="rect">
                <a:avLst/>
              </a:prstGeom>
              <a:noFill/>
            </p:spPr>
            <p:txBody>
              <a:bodyPr wrap="square" rtlCol="0">
                <a:spAutoFit/>
              </a:bodyPr>
              <a:lstStyle/>
              <a:p>
                <a:pPr algn="ctr"/>
                <a:r>
                  <a:rPr lang="ja-JP" altLang="en-US" sz="8000" dirty="0">
                    <a:latin typeface="祥南行書体" pitchFamily="65" charset="-128"/>
                    <a:ea typeface="祥南行書体" pitchFamily="65" charset="-128"/>
                  </a:rPr>
                  <a:t>洗</a:t>
                </a:r>
                <a:endParaRPr kumimoji="1" lang="ja-JP" altLang="en-US" sz="8000" dirty="0">
                  <a:latin typeface="祥南行書体" pitchFamily="65" charset="-128"/>
                  <a:ea typeface="祥南行書体" pitchFamily="65" charset="-128"/>
                </a:endParaRPr>
              </a:p>
            </p:txBody>
          </p:sp>
        </p:grpSp>
        <p:cxnSp>
          <p:nvCxnSpPr>
            <p:cNvPr id="6" name="直線コネクタ 5"/>
            <p:cNvCxnSpPr/>
            <p:nvPr/>
          </p:nvCxnSpPr>
          <p:spPr>
            <a:xfrm>
              <a:off x="1621362" y="1412776"/>
              <a:ext cx="6368152"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図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4763" y="1065832"/>
            <a:ext cx="1595669" cy="11967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図 11"/>
          <p:cNvPicPr>
            <a:picLocks noChangeAspect="1"/>
          </p:cNvPicPr>
          <p:nvPr/>
        </p:nvPicPr>
        <p:blipFill rotWithShape="1">
          <a:blip r:embed="rId5" cstate="print">
            <a:extLst>
              <a:ext uri="{28A0092B-C50C-407E-A947-70E740481C1C}">
                <a14:useLocalDpi xmlns:a14="http://schemas.microsoft.com/office/drawing/2010/main" val="0"/>
              </a:ext>
            </a:extLst>
          </a:blip>
          <a:srcRect l="13433" t="16381" r="17612" b="23781"/>
          <a:stretch/>
        </p:blipFill>
        <p:spPr>
          <a:xfrm flipH="1">
            <a:off x="2931682" y="3954901"/>
            <a:ext cx="3236685" cy="20162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テキスト ボックス 13"/>
          <p:cNvSpPr txBox="1"/>
          <p:nvPr/>
        </p:nvSpPr>
        <p:spPr>
          <a:xfrm>
            <a:off x="7711069" y="1919326"/>
            <a:ext cx="646331" cy="276999"/>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pPr algn="ctr"/>
            <a:r>
              <a:rPr lang="ja-JP" altLang="en-US" sz="1200" dirty="0" smtClean="0">
                <a:latin typeface="HGS創英角ｺﾞｼｯｸUB" pitchFamily="50" charset="-128"/>
                <a:ea typeface="HGS創英角ｺﾞｼｯｸUB" pitchFamily="50" charset="-128"/>
              </a:rPr>
              <a:t>洗車場</a:t>
            </a:r>
            <a:endParaRPr kumimoji="1" lang="ja-JP" altLang="en-US" sz="1200" dirty="0">
              <a:latin typeface="HGS創英角ｺﾞｼｯｸUB" pitchFamily="50" charset="-128"/>
              <a:ea typeface="HGS創英角ｺﾞｼｯｸUB" pitchFamily="50" charset="-128"/>
            </a:endParaRPr>
          </a:p>
        </p:txBody>
      </p:sp>
      <p:sp>
        <p:nvSpPr>
          <p:cNvPr id="15" name="テキスト ボックス 14"/>
          <p:cNvSpPr txBox="1"/>
          <p:nvPr/>
        </p:nvSpPr>
        <p:spPr>
          <a:xfrm>
            <a:off x="6874726" y="2302365"/>
            <a:ext cx="1647778" cy="600164"/>
          </a:xfrm>
          <a:prstGeom prst="rect">
            <a:avLst/>
          </a:prstGeom>
          <a:noFill/>
        </p:spPr>
        <p:txBody>
          <a:bodyPr wrap="square" rtlCol="0">
            <a:spAutoFit/>
          </a:bodyPr>
          <a:lstStyle/>
          <a:p>
            <a:r>
              <a:rPr lang="ja-JP" altLang="en-US" sz="1100" b="1" dirty="0" smtClean="0"/>
              <a:t>現場終了後にドラム内の洗い水（スラッジ水）・残コンを洗い流します。</a:t>
            </a:r>
            <a:endParaRPr lang="en-US" altLang="ja-JP" sz="1100" b="1" dirty="0" smtClean="0"/>
          </a:p>
        </p:txBody>
      </p:sp>
      <p:cxnSp>
        <p:nvCxnSpPr>
          <p:cNvPr id="16" name="直線矢印コネクタ 15"/>
          <p:cNvCxnSpPr/>
          <p:nvPr/>
        </p:nvCxnSpPr>
        <p:spPr>
          <a:xfrm flipH="1" flipV="1">
            <a:off x="6345793" y="1240607"/>
            <a:ext cx="528970" cy="30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4764026" y="2302818"/>
            <a:ext cx="1647778" cy="600164"/>
          </a:xfrm>
          <a:prstGeom prst="rect">
            <a:avLst/>
          </a:prstGeom>
          <a:noFill/>
        </p:spPr>
        <p:txBody>
          <a:bodyPr wrap="square" rtlCol="0">
            <a:spAutoFit/>
          </a:bodyPr>
          <a:lstStyle/>
          <a:p>
            <a:r>
              <a:rPr lang="ja-JP" altLang="en-US" sz="1100" b="1" dirty="0" smtClean="0"/>
              <a:t>洗い流されたコンクリートから砂と砂利に分離させ回収することが出来ます。</a:t>
            </a:r>
            <a:endParaRPr lang="en-US" altLang="ja-JP" sz="1100" b="1" dirty="0" smtClean="0"/>
          </a:p>
        </p:txBody>
      </p:sp>
      <p:sp>
        <p:nvSpPr>
          <p:cNvPr id="25" name="テキスト ボックス 24"/>
          <p:cNvSpPr txBox="1"/>
          <p:nvPr/>
        </p:nvSpPr>
        <p:spPr>
          <a:xfrm>
            <a:off x="2945330" y="6132795"/>
            <a:ext cx="3185487" cy="369332"/>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pPr algn="ctr"/>
            <a:r>
              <a:rPr kumimoji="1" lang="ja-JP" altLang="en-US" dirty="0" smtClean="0">
                <a:solidFill>
                  <a:srgbClr val="FF0000"/>
                </a:solidFill>
                <a:latin typeface="HGS創英角ｺﾞｼｯｸUB" pitchFamily="50" charset="-128"/>
                <a:ea typeface="HGS創英角ｺﾞｼｯｸUB" pitchFamily="50" charset="-128"/>
              </a:rPr>
              <a:t>スラッジ水</a:t>
            </a:r>
            <a:r>
              <a:rPr kumimoji="1" lang="ja-JP" altLang="en-US" dirty="0" smtClean="0">
                <a:latin typeface="HGS創英角ｺﾞｼｯｸUB" pitchFamily="50" charset="-128"/>
                <a:ea typeface="HGS創英角ｺﾞｼｯｸUB" pitchFamily="50" charset="-128"/>
              </a:rPr>
              <a:t>・</a:t>
            </a:r>
            <a:r>
              <a:rPr kumimoji="1" lang="ja-JP" altLang="en-US" dirty="0" smtClean="0">
                <a:solidFill>
                  <a:srgbClr val="00B0F0"/>
                </a:solidFill>
                <a:latin typeface="HGS創英角ｺﾞｼｯｸUB" pitchFamily="50" charset="-128"/>
                <a:ea typeface="HGS創英角ｺﾞｼｯｸUB" pitchFamily="50" charset="-128"/>
              </a:rPr>
              <a:t>回収水</a:t>
            </a:r>
            <a:r>
              <a:rPr kumimoji="1" lang="ja-JP" altLang="en-US" dirty="0" smtClean="0">
                <a:latin typeface="HGS創英角ｺﾞｼｯｸUB" pitchFamily="50" charset="-128"/>
                <a:ea typeface="HGS創英角ｺﾞｼｯｸUB" pitchFamily="50" charset="-128"/>
              </a:rPr>
              <a:t>の貯水槽</a:t>
            </a:r>
            <a:endParaRPr kumimoji="1" lang="ja-JP" altLang="en-US" dirty="0">
              <a:latin typeface="HGS創英角ｺﾞｼｯｸUB" pitchFamily="50" charset="-128"/>
              <a:ea typeface="HGS創英角ｺﾞｼｯｸUB" pitchFamily="50" charset="-128"/>
            </a:endParaRPr>
          </a:p>
        </p:txBody>
      </p:sp>
      <p:cxnSp>
        <p:nvCxnSpPr>
          <p:cNvPr id="27" name="カギ線コネクタ 26"/>
          <p:cNvCxnSpPr/>
          <p:nvPr/>
        </p:nvCxnSpPr>
        <p:spPr>
          <a:xfrm rot="5400000">
            <a:off x="5297644" y="3230343"/>
            <a:ext cx="1122823" cy="335480"/>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4786427" y="3059668"/>
            <a:ext cx="1186543" cy="369332"/>
          </a:xfrm>
          <a:prstGeom prst="rect">
            <a:avLst/>
          </a:prstGeom>
          <a:noFill/>
        </p:spPr>
        <p:txBody>
          <a:bodyPr wrap="none" rtlCol="0">
            <a:spAutoFit/>
          </a:bodyPr>
          <a:lstStyle/>
          <a:p>
            <a:r>
              <a:rPr kumimoji="1" lang="ja-JP" altLang="en-US" b="1" dirty="0" smtClean="0">
                <a:solidFill>
                  <a:srgbClr val="FF0000"/>
                </a:solidFill>
              </a:rPr>
              <a:t>スラッジ水</a:t>
            </a:r>
            <a:endParaRPr kumimoji="1" lang="ja-JP" altLang="en-US" b="1" dirty="0">
              <a:solidFill>
                <a:srgbClr val="FF0000"/>
              </a:solidFill>
            </a:endParaRPr>
          </a:p>
        </p:txBody>
      </p:sp>
      <p:pic>
        <p:nvPicPr>
          <p:cNvPr id="34" name="図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269" y="3220111"/>
            <a:ext cx="1808248" cy="13561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5" name="図 34"/>
          <p:cNvPicPr>
            <a:picLocks noChangeAspect="1"/>
          </p:cNvPicPr>
          <p:nvPr/>
        </p:nvPicPr>
        <p:blipFill rotWithShape="1">
          <a:blip r:embed="rId7" cstate="print">
            <a:extLst>
              <a:ext uri="{28A0092B-C50C-407E-A947-70E740481C1C}">
                <a14:useLocalDpi xmlns:a14="http://schemas.microsoft.com/office/drawing/2010/main" val="0"/>
              </a:ext>
            </a:extLst>
          </a:blip>
          <a:srcRect l="34042" t="22342" b="18504"/>
          <a:stretch/>
        </p:blipFill>
        <p:spPr>
          <a:xfrm rot="16200000">
            <a:off x="-101527" y="5118302"/>
            <a:ext cx="1752767" cy="10967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8" name="カギ線コネクタ 37"/>
          <p:cNvCxnSpPr>
            <a:endCxn id="34" idx="3"/>
          </p:cNvCxnSpPr>
          <p:nvPr/>
        </p:nvCxnSpPr>
        <p:spPr>
          <a:xfrm rot="10800000">
            <a:off x="1999517" y="3898204"/>
            <a:ext cx="932166" cy="440600"/>
          </a:xfrm>
          <a:prstGeom prst="bentConnector3">
            <a:avLst>
              <a:gd name="adj1" fmla="val 50000"/>
            </a:avLst>
          </a:prstGeom>
          <a:ln w="254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42" name="カギ線コネクタ 41"/>
          <p:cNvCxnSpPr/>
          <p:nvPr/>
        </p:nvCxnSpPr>
        <p:spPr>
          <a:xfrm rot="10800000" flipV="1">
            <a:off x="1323241" y="5800639"/>
            <a:ext cx="1608442" cy="557766"/>
          </a:xfrm>
          <a:prstGeom prst="bentConnector3">
            <a:avLst>
              <a:gd name="adj1" fmla="val 16060"/>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1334469" y="5405076"/>
            <a:ext cx="1487208" cy="523220"/>
          </a:xfrm>
          <a:prstGeom prst="rect">
            <a:avLst/>
          </a:prstGeom>
          <a:noFill/>
        </p:spPr>
        <p:txBody>
          <a:bodyPr wrap="square" rtlCol="0">
            <a:spAutoFit/>
          </a:bodyPr>
          <a:lstStyle/>
          <a:p>
            <a:r>
              <a:rPr kumimoji="1" lang="ja-JP" altLang="en-US" sz="1400" b="1" dirty="0" smtClean="0"/>
              <a:t>練り水として使用する。（回収水）</a:t>
            </a:r>
            <a:endParaRPr kumimoji="1" lang="ja-JP" altLang="en-US" sz="1400" b="1" dirty="0"/>
          </a:p>
        </p:txBody>
      </p:sp>
      <p:sp>
        <p:nvSpPr>
          <p:cNvPr id="55" name="テキスト ボックス 54"/>
          <p:cNvSpPr txBox="1"/>
          <p:nvPr/>
        </p:nvSpPr>
        <p:spPr>
          <a:xfrm>
            <a:off x="945783" y="4200304"/>
            <a:ext cx="800219" cy="276999"/>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pPr algn="ctr"/>
            <a:r>
              <a:rPr kumimoji="1" lang="ja-JP" altLang="en-US" sz="1200" dirty="0" smtClean="0">
                <a:latin typeface="HGS創英角ｺﾞｼｯｸUB" pitchFamily="50" charset="-128"/>
                <a:ea typeface="HGS創英角ｺﾞｼｯｸUB" pitchFamily="50" charset="-128"/>
              </a:rPr>
              <a:t>中和水槽</a:t>
            </a:r>
            <a:endParaRPr kumimoji="1" lang="ja-JP" altLang="en-US" sz="1200" dirty="0">
              <a:latin typeface="HGS創英角ｺﾞｼｯｸUB" pitchFamily="50" charset="-128"/>
              <a:ea typeface="HGS創英角ｺﾞｼｯｸUB" pitchFamily="50" charset="-128"/>
            </a:endParaRPr>
          </a:p>
        </p:txBody>
      </p:sp>
      <p:cxnSp>
        <p:nvCxnSpPr>
          <p:cNvPr id="63" name="直線矢印コネクタ 62"/>
          <p:cNvCxnSpPr/>
          <p:nvPr/>
        </p:nvCxnSpPr>
        <p:spPr>
          <a:xfrm flipH="1">
            <a:off x="6168367" y="4790303"/>
            <a:ext cx="866158" cy="0"/>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p:nvPr/>
        </p:nvCxnSpPr>
        <p:spPr>
          <a:xfrm flipV="1">
            <a:off x="6168367" y="4338802"/>
            <a:ext cx="867800" cy="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8" name="テキスト ボックス 67"/>
          <p:cNvSpPr txBox="1"/>
          <p:nvPr/>
        </p:nvSpPr>
        <p:spPr>
          <a:xfrm>
            <a:off x="6346927" y="1374119"/>
            <a:ext cx="553998" cy="1180772"/>
          </a:xfrm>
          <a:prstGeom prst="rect">
            <a:avLst/>
          </a:prstGeom>
          <a:noFill/>
        </p:spPr>
        <p:txBody>
          <a:bodyPr vert="eaVert" wrap="none" rtlCol="0">
            <a:spAutoFit/>
          </a:bodyPr>
          <a:lstStyle/>
          <a:p>
            <a:r>
              <a:rPr kumimoji="1" lang="ja-JP" altLang="en-US" sz="1200" b="1" dirty="0" smtClean="0">
                <a:solidFill>
                  <a:srgbClr val="FF0000"/>
                </a:solidFill>
              </a:rPr>
              <a:t>スラッジ水</a:t>
            </a:r>
            <a:endParaRPr kumimoji="1" lang="en-US" altLang="ja-JP" sz="1200" b="1" dirty="0" smtClean="0">
              <a:solidFill>
                <a:srgbClr val="FF0000"/>
              </a:solidFill>
            </a:endParaRPr>
          </a:p>
          <a:p>
            <a:r>
              <a:rPr lang="ja-JP" altLang="en-US" sz="1200" b="1" dirty="0">
                <a:solidFill>
                  <a:srgbClr val="FF0000"/>
                </a:solidFill>
              </a:rPr>
              <a:t>　</a:t>
            </a:r>
            <a:r>
              <a:rPr lang="ja-JP" altLang="en-US" sz="1200" b="1" dirty="0" smtClean="0">
                <a:solidFill>
                  <a:srgbClr val="FF0000"/>
                </a:solidFill>
              </a:rPr>
              <a:t>（砂利・砂混在）</a:t>
            </a:r>
            <a:endParaRPr kumimoji="1" lang="ja-JP" altLang="en-US" sz="1200" b="1" dirty="0">
              <a:solidFill>
                <a:srgbClr val="FF0000"/>
              </a:solidFill>
            </a:endParaRPr>
          </a:p>
        </p:txBody>
      </p:sp>
      <p:sp>
        <p:nvSpPr>
          <p:cNvPr id="70" name="テキスト ボックス 69"/>
          <p:cNvSpPr txBox="1"/>
          <p:nvPr/>
        </p:nvSpPr>
        <p:spPr>
          <a:xfrm>
            <a:off x="1746002" y="5990381"/>
            <a:ext cx="881973" cy="369332"/>
          </a:xfrm>
          <a:prstGeom prst="rect">
            <a:avLst/>
          </a:prstGeom>
          <a:noFill/>
        </p:spPr>
        <p:txBody>
          <a:bodyPr wrap="none" rtlCol="0">
            <a:spAutoFit/>
          </a:bodyPr>
          <a:lstStyle/>
          <a:p>
            <a:r>
              <a:rPr kumimoji="1" lang="ja-JP" altLang="en-US" b="1" dirty="0" smtClean="0">
                <a:solidFill>
                  <a:srgbClr val="00B0F0"/>
                </a:solidFill>
              </a:rPr>
              <a:t>回収水</a:t>
            </a:r>
            <a:endParaRPr kumimoji="1" lang="ja-JP" altLang="en-US" b="1" dirty="0">
              <a:solidFill>
                <a:srgbClr val="00B0F0"/>
              </a:solidFill>
            </a:endParaRPr>
          </a:p>
        </p:txBody>
      </p:sp>
      <p:grpSp>
        <p:nvGrpSpPr>
          <p:cNvPr id="77" name="グループ化 76"/>
          <p:cNvGrpSpPr/>
          <p:nvPr/>
        </p:nvGrpSpPr>
        <p:grpSpPr>
          <a:xfrm>
            <a:off x="7083319" y="3473589"/>
            <a:ext cx="1732316" cy="1744279"/>
            <a:chOff x="7036168" y="3846708"/>
            <a:chExt cx="1732316" cy="1744279"/>
          </a:xfrm>
        </p:grpSpPr>
        <p:pic>
          <p:nvPicPr>
            <p:cNvPr id="56" name="図 5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7030186" y="3852690"/>
              <a:ext cx="1744279" cy="17323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1" name="テキスト ボックス 70"/>
            <p:cNvSpPr txBox="1"/>
            <p:nvPr/>
          </p:nvSpPr>
          <p:spPr>
            <a:xfrm>
              <a:off x="7078436" y="4718848"/>
              <a:ext cx="1690048" cy="769441"/>
            </a:xfrm>
            <a:prstGeom prst="rect">
              <a:avLst/>
            </a:prstGeom>
            <a:noFill/>
          </p:spPr>
          <p:txBody>
            <a:bodyPr wrap="square" rtlCol="0">
              <a:spAutoFit/>
            </a:bodyPr>
            <a:lstStyle/>
            <a:p>
              <a:r>
                <a:rPr lang="ja-JP" altLang="en-US" sz="1100" dirty="0" smtClean="0">
                  <a:solidFill>
                    <a:srgbClr val="FF0000"/>
                  </a:solidFill>
                </a:rPr>
                <a:t>スラッジ水をプレスし、</a:t>
              </a:r>
              <a:r>
                <a:rPr lang="ja-JP" altLang="en-US" sz="1100" dirty="0" err="1" smtClean="0">
                  <a:solidFill>
                    <a:srgbClr val="FF0000"/>
                  </a:solidFill>
                </a:rPr>
                <a:t>ろ</a:t>
              </a:r>
              <a:r>
                <a:rPr lang="ja-JP" altLang="en-US" sz="1100" dirty="0" smtClean="0">
                  <a:solidFill>
                    <a:srgbClr val="FF0000"/>
                  </a:solidFill>
                </a:rPr>
                <a:t>布を通過させることによりスラッジ固形分を分離させる。</a:t>
              </a:r>
              <a:endParaRPr lang="en-US" altLang="ja-JP" sz="1100" dirty="0" smtClean="0">
                <a:solidFill>
                  <a:srgbClr val="FF0000"/>
                </a:solidFill>
              </a:endParaRPr>
            </a:p>
          </p:txBody>
        </p:sp>
      </p:grpSp>
      <p:cxnSp>
        <p:nvCxnSpPr>
          <p:cNvPr id="81" name="直線矢印コネクタ 80"/>
          <p:cNvCxnSpPr/>
          <p:nvPr/>
        </p:nvCxnSpPr>
        <p:spPr>
          <a:xfrm flipV="1">
            <a:off x="395536" y="2371127"/>
            <a:ext cx="0" cy="848984"/>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86" name="テキスト ボックス 85"/>
          <p:cNvSpPr txBox="1"/>
          <p:nvPr/>
        </p:nvSpPr>
        <p:spPr>
          <a:xfrm>
            <a:off x="226472" y="1988840"/>
            <a:ext cx="1338829" cy="369332"/>
          </a:xfrm>
          <a:prstGeom prst="rect">
            <a:avLst/>
          </a:prstGeom>
          <a:solidFill>
            <a:schemeClr val="bg1">
              <a:lumMod val="95000"/>
            </a:schemeClr>
          </a:solidFill>
          <a:ln w="25400">
            <a:solidFill>
              <a:schemeClr val="tx1"/>
            </a:solidFill>
          </a:ln>
          <a:effectLst>
            <a:glow rad="139700">
              <a:schemeClr val="accent2">
                <a:satMod val="175000"/>
                <a:alpha val="40000"/>
              </a:schemeClr>
            </a:glow>
          </a:effectLst>
        </p:spPr>
        <p:txBody>
          <a:bodyPr vert="horz" wrap="none" rtlCol="0">
            <a:spAutoFit/>
          </a:bodyPr>
          <a:lstStyle/>
          <a:p>
            <a:pPr algn="ctr"/>
            <a:r>
              <a:rPr lang="ja-JP" altLang="en-US" dirty="0">
                <a:latin typeface="HGS創英角ｺﾞｼｯｸUB" pitchFamily="50" charset="-128"/>
                <a:ea typeface="HGS創英角ｺﾞｼｯｸUB" pitchFamily="50" charset="-128"/>
              </a:rPr>
              <a:t>校外</a:t>
            </a:r>
            <a:r>
              <a:rPr lang="ja-JP" altLang="en-US" dirty="0" smtClean="0">
                <a:latin typeface="HGS創英角ｺﾞｼｯｸUB" pitchFamily="50" charset="-128"/>
                <a:ea typeface="HGS創英角ｺﾞｼｯｸUB" pitchFamily="50" charset="-128"/>
              </a:rPr>
              <a:t>へ排水</a:t>
            </a:r>
            <a:endParaRPr kumimoji="1" lang="ja-JP" altLang="en-US" dirty="0">
              <a:latin typeface="HGS創英角ｺﾞｼｯｸUB" pitchFamily="50" charset="-128"/>
              <a:ea typeface="HGS創英角ｺﾞｼｯｸUB" pitchFamily="50" charset="-128"/>
            </a:endParaRPr>
          </a:p>
        </p:txBody>
      </p:sp>
      <p:sp>
        <p:nvSpPr>
          <p:cNvPr id="87" name="テキスト ボックス 86"/>
          <p:cNvSpPr txBox="1"/>
          <p:nvPr/>
        </p:nvSpPr>
        <p:spPr>
          <a:xfrm>
            <a:off x="498608" y="2451952"/>
            <a:ext cx="1233746" cy="769441"/>
          </a:xfrm>
          <a:prstGeom prst="rect">
            <a:avLst/>
          </a:prstGeom>
          <a:noFill/>
        </p:spPr>
        <p:txBody>
          <a:bodyPr wrap="square" rtlCol="0">
            <a:spAutoFit/>
          </a:bodyPr>
          <a:lstStyle/>
          <a:p>
            <a:r>
              <a:rPr lang="ja-JP" altLang="en-US" sz="1100" b="1" dirty="0" err="1" smtClean="0"/>
              <a:t>やむえず</a:t>
            </a:r>
            <a:r>
              <a:rPr lang="ja-JP" altLang="en-US" sz="1100" b="1" dirty="0" smtClean="0"/>
              <a:t>校外へ排出する場合、公害対策を行って後、排水します。</a:t>
            </a:r>
            <a:endParaRPr lang="en-US" altLang="ja-JP" sz="1100" b="1" dirty="0" smtClean="0"/>
          </a:p>
        </p:txBody>
      </p:sp>
      <p:cxnSp>
        <p:nvCxnSpPr>
          <p:cNvPr id="89" name="直線矢印コネクタ 88"/>
          <p:cNvCxnSpPr>
            <a:stCxn id="56" idx="1"/>
          </p:cNvCxnSpPr>
          <p:nvPr/>
        </p:nvCxnSpPr>
        <p:spPr>
          <a:xfrm>
            <a:off x="7949477" y="5217869"/>
            <a:ext cx="0" cy="4488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6" name="テキスト ボックス 95"/>
          <p:cNvSpPr txBox="1"/>
          <p:nvPr/>
        </p:nvSpPr>
        <p:spPr>
          <a:xfrm>
            <a:off x="7043021" y="5666686"/>
            <a:ext cx="1800494" cy="369332"/>
          </a:xfrm>
          <a:prstGeom prst="rect">
            <a:avLst/>
          </a:prstGeom>
          <a:solidFill>
            <a:schemeClr val="bg1">
              <a:lumMod val="95000"/>
            </a:schemeClr>
          </a:solidFill>
          <a:ln w="25400">
            <a:solidFill>
              <a:schemeClr val="tx1"/>
            </a:solidFill>
          </a:ln>
          <a:effectLst>
            <a:glow rad="139700">
              <a:schemeClr val="accent2">
                <a:satMod val="175000"/>
                <a:alpha val="40000"/>
              </a:schemeClr>
            </a:glow>
          </a:effectLst>
        </p:spPr>
        <p:txBody>
          <a:bodyPr vert="horz" wrap="none" rtlCol="0">
            <a:spAutoFit/>
          </a:bodyPr>
          <a:lstStyle/>
          <a:p>
            <a:pPr algn="ctr"/>
            <a:r>
              <a:rPr kumimoji="1" lang="ja-JP" altLang="en-US" dirty="0" smtClean="0">
                <a:latin typeface="HGS創英角ｺﾞｼｯｸUB" pitchFamily="50" charset="-128"/>
                <a:ea typeface="HGS創英角ｺﾞｼｯｸUB" pitchFamily="50" charset="-128"/>
              </a:rPr>
              <a:t>スラッジ固形分</a:t>
            </a:r>
            <a:endParaRPr kumimoji="1" lang="ja-JP" altLang="en-US" dirty="0">
              <a:latin typeface="HGS創英角ｺﾞｼｯｸUB" pitchFamily="50" charset="-128"/>
              <a:ea typeface="HGS創英角ｺﾞｼｯｸUB" pitchFamily="50" charset="-128"/>
            </a:endParaRPr>
          </a:p>
        </p:txBody>
      </p:sp>
      <p:sp>
        <p:nvSpPr>
          <p:cNvPr id="99" name="テキスト ボックス 98"/>
          <p:cNvSpPr txBox="1"/>
          <p:nvPr/>
        </p:nvSpPr>
        <p:spPr>
          <a:xfrm>
            <a:off x="7069867" y="6175047"/>
            <a:ext cx="1773648" cy="600164"/>
          </a:xfrm>
          <a:prstGeom prst="rect">
            <a:avLst/>
          </a:prstGeom>
          <a:noFill/>
        </p:spPr>
        <p:txBody>
          <a:bodyPr wrap="square" rtlCol="0">
            <a:spAutoFit/>
          </a:bodyPr>
          <a:lstStyle/>
          <a:p>
            <a:r>
              <a:rPr lang="ja-JP" altLang="en-US" sz="1100" b="1" dirty="0" smtClean="0"/>
              <a:t>廃棄物処理の条例に基づいて処理業者に委託し、処理を行う。</a:t>
            </a:r>
            <a:endParaRPr lang="en-US" altLang="ja-JP" sz="1100" b="1" dirty="0" smtClean="0"/>
          </a:p>
        </p:txBody>
      </p:sp>
      <p:cxnSp>
        <p:nvCxnSpPr>
          <p:cNvPr id="100" name="直線矢印コネクタ 99"/>
          <p:cNvCxnSpPr/>
          <p:nvPr/>
        </p:nvCxnSpPr>
        <p:spPr>
          <a:xfrm flipH="1">
            <a:off x="4139952" y="1374119"/>
            <a:ext cx="800899"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2" name="直線矢印コネクタ 101"/>
          <p:cNvCxnSpPr/>
          <p:nvPr/>
        </p:nvCxnSpPr>
        <p:spPr>
          <a:xfrm flipH="1">
            <a:off x="4139952" y="1833416"/>
            <a:ext cx="794318"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6" name="テキスト ボックス 105"/>
          <p:cNvSpPr txBox="1"/>
          <p:nvPr/>
        </p:nvSpPr>
        <p:spPr>
          <a:xfrm>
            <a:off x="2378862" y="1189453"/>
            <a:ext cx="1761090" cy="369332"/>
          </a:xfrm>
          <a:prstGeom prst="rect">
            <a:avLst/>
          </a:prstGeom>
          <a:solidFill>
            <a:schemeClr val="bg1">
              <a:lumMod val="95000"/>
            </a:schemeClr>
          </a:solidFill>
          <a:ln w="25400">
            <a:solidFill>
              <a:schemeClr val="tx1"/>
            </a:solidFill>
          </a:ln>
          <a:effectLst>
            <a:glow rad="139700">
              <a:schemeClr val="accent2">
                <a:satMod val="175000"/>
                <a:alpha val="40000"/>
              </a:schemeClr>
            </a:glow>
          </a:effectLst>
        </p:spPr>
        <p:txBody>
          <a:bodyPr vert="horz" wrap="square" rtlCol="0">
            <a:spAutoFit/>
          </a:bodyPr>
          <a:lstStyle/>
          <a:p>
            <a:pPr algn="ctr"/>
            <a:r>
              <a:rPr lang="ja-JP" altLang="en-US" dirty="0" smtClean="0">
                <a:latin typeface="HGS創英角ｺﾞｼｯｸUB" pitchFamily="50" charset="-128"/>
                <a:ea typeface="HGS創英角ｺﾞｼｯｸUB" pitchFamily="50" charset="-128"/>
              </a:rPr>
              <a:t>回収粗骨材</a:t>
            </a:r>
            <a:endParaRPr kumimoji="1" lang="ja-JP" altLang="en-US" dirty="0">
              <a:latin typeface="HGS創英角ｺﾞｼｯｸUB" pitchFamily="50" charset="-128"/>
              <a:ea typeface="HGS創英角ｺﾞｼｯｸUB" pitchFamily="50" charset="-128"/>
            </a:endParaRPr>
          </a:p>
        </p:txBody>
      </p:sp>
      <p:sp>
        <p:nvSpPr>
          <p:cNvPr id="107" name="テキスト ボックス 106"/>
          <p:cNvSpPr txBox="1"/>
          <p:nvPr/>
        </p:nvSpPr>
        <p:spPr>
          <a:xfrm>
            <a:off x="2378862" y="1673245"/>
            <a:ext cx="1761090" cy="369332"/>
          </a:xfrm>
          <a:prstGeom prst="rect">
            <a:avLst/>
          </a:prstGeom>
          <a:solidFill>
            <a:schemeClr val="bg1">
              <a:lumMod val="95000"/>
            </a:schemeClr>
          </a:solidFill>
          <a:ln w="25400">
            <a:solidFill>
              <a:schemeClr val="tx1"/>
            </a:solidFill>
          </a:ln>
          <a:effectLst>
            <a:glow rad="139700">
              <a:schemeClr val="accent2">
                <a:satMod val="175000"/>
                <a:alpha val="40000"/>
              </a:schemeClr>
            </a:glow>
          </a:effectLst>
        </p:spPr>
        <p:txBody>
          <a:bodyPr vert="horz" wrap="square" rtlCol="0">
            <a:spAutoFit/>
          </a:bodyPr>
          <a:lstStyle/>
          <a:p>
            <a:pPr algn="ctr"/>
            <a:r>
              <a:rPr lang="ja-JP" altLang="en-US" dirty="0" smtClean="0">
                <a:latin typeface="HGS創英角ｺﾞｼｯｸUB" pitchFamily="50" charset="-128"/>
                <a:ea typeface="HGS創英角ｺﾞｼｯｸUB" pitchFamily="50" charset="-128"/>
              </a:rPr>
              <a:t>回収細骨材</a:t>
            </a:r>
            <a:endParaRPr kumimoji="1" lang="ja-JP" altLang="en-US" dirty="0">
              <a:latin typeface="HGS創英角ｺﾞｼｯｸUB" pitchFamily="50" charset="-128"/>
              <a:ea typeface="HGS創英角ｺﾞｼｯｸUB" pitchFamily="50" charset="-128"/>
            </a:endParaRPr>
          </a:p>
        </p:txBody>
      </p:sp>
      <p:cxnSp>
        <p:nvCxnSpPr>
          <p:cNvPr id="108" name="直線矢印コネクタ 107"/>
          <p:cNvCxnSpPr/>
          <p:nvPr/>
        </p:nvCxnSpPr>
        <p:spPr>
          <a:xfrm>
            <a:off x="3259407" y="2091153"/>
            <a:ext cx="0" cy="4488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0" name="テキスト ボックス 109"/>
          <p:cNvSpPr txBox="1"/>
          <p:nvPr/>
        </p:nvSpPr>
        <p:spPr>
          <a:xfrm>
            <a:off x="2522900" y="3173507"/>
            <a:ext cx="1833076" cy="769441"/>
          </a:xfrm>
          <a:prstGeom prst="rect">
            <a:avLst/>
          </a:prstGeom>
          <a:noFill/>
        </p:spPr>
        <p:txBody>
          <a:bodyPr wrap="square" rtlCol="0">
            <a:spAutoFit/>
          </a:bodyPr>
          <a:lstStyle/>
          <a:p>
            <a:r>
              <a:rPr lang="ja-JP" altLang="en-US" sz="1100" b="1" dirty="0" smtClean="0"/>
              <a:t>回収骨材は廃棄物処理業者にて処理するかもしくは、必要な方に無償で</a:t>
            </a:r>
            <a:r>
              <a:rPr lang="ja-JP" altLang="en-US" sz="1100" b="1" dirty="0"/>
              <a:t>お分けして</a:t>
            </a:r>
            <a:r>
              <a:rPr lang="ja-JP" altLang="en-US" sz="1100" b="1" dirty="0" smtClean="0"/>
              <a:t>おります。</a:t>
            </a:r>
            <a:endParaRPr lang="en-US" altLang="ja-JP" sz="1100" b="1" dirty="0" smtClean="0"/>
          </a:p>
        </p:txBody>
      </p:sp>
      <p:grpSp>
        <p:nvGrpSpPr>
          <p:cNvPr id="125" name="グループ化 124"/>
          <p:cNvGrpSpPr/>
          <p:nvPr/>
        </p:nvGrpSpPr>
        <p:grpSpPr>
          <a:xfrm>
            <a:off x="774856" y="1663902"/>
            <a:ext cx="8189632" cy="5111309"/>
            <a:chOff x="774856" y="1663902"/>
            <a:chExt cx="8189632" cy="5111309"/>
          </a:xfrm>
        </p:grpSpPr>
        <p:cxnSp>
          <p:nvCxnSpPr>
            <p:cNvPr id="117" name="直線コネクタ 116"/>
            <p:cNvCxnSpPr>
              <a:stCxn id="35" idx="1"/>
            </p:cNvCxnSpPr>
            <p:nvPr/>
          </p:nvCxnSpPr>
          <p:spPr>
            <a:xfrm flipH="1">
              <a:off x="774856" y="6543070"/>
              <a:ext cx="1" cy="232141"/>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a:off x="774856" y="6775211"/>
              <a:ext cx="8189632"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a:xfrm flipV="1">
              <a:off x="8964488" y="1663902"/>
              <a:ext cx="0" cy="5111309"/>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a:endCxn id="11" idx="3"/>
            </p:cNvCxnSpPr>
            <p:nvPr/>
          </p:nvCxnSpPr>
          <p:spPr>
            <a:xfrm flipH="1">
              <a:off x="8470432" y="1664208"/>
              <a:ext cx="494056" cy="0"/>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grpSp>
      <p:sp>
        <p:nvSpPr>
          <p:cNvPr id="126" name="テキスト ボックス 125"/>
          <p:cNvSpPr txBox="1"/>
          <p:nvPr/>
        </p:nvSpPr>
        <p:spPr>
          <a:xfrm>
            <a:off x="36514" y="6534671"/>
            <a:ext cx="649537" cy="369332"/>
          </a:xfrm>
          <a:prstGeom prst="rect">
            <a:avLst/>
          </a:prstGeom>
          <a:noFill/>
        </p:spPr>
        <p:txBody>
          <a:bodyPr wrap="none" rtlCol="0">
            <a:spAutoFit/>
          </a:bodyPr>
          <a:lstStyle/>
          <a:p>
            <a:r>
              <a:rPr lang="ja-JP" altLang="en-US" b="1" dirty="0">
                <a:solidFill>
                  <a:srgbClr val="FFC000"/>
                </a:solidFill>
              </a:rPr>
              <a:t>出荷</a:t>
            </a:r>
            <a:endParaRPr kumimoji="1" lang="ja-JP" altLang="en-US" b="1" dirty="0">
              <a:solidFill>
                <a:srgbClr val="FFC000"/>
              </a:solidFill>
            </a:endParaRPr>
          </a:p>
        </p:txBody>
      </p:sp>
      <p:sp>
        <p:nvSpPr>
          <p:cNvPr id="127" name="テキスト ボックス 126"/>
          <p:cNvSpPr txBox="1"/>
          <p:nvPr/>
        </p:nvSpPr>
        <p:spPr>
          <a:xfrm>
            <a:off x="8470432" y="1240607"/>
            <a:ext cx="649537" cy="369332"/>
          </a:xfrm>
          <a:prstGeom prst="rect">
            <a:avLst/>
          </a:prstGeom>
          <a:noFill/>
        </p:spPr>
        <p:txBody>
          <a:bodyPr wrap="none" rtlCol="0">
            <a:spAutoFit/>
          </a:bodyPr>
          <a:lstStyle/>
          <a:p>
            <a:r>
              <a:rPr lang="ja-JP" altLang="en-US" b="1" dirty="0">
                <a:solidFill>
                  <a:srgbClr val="FFC000"/>
                </a:solidFill>
              </a:rPr>
              <a:t>終了</a:t>
            </a:r>
            <a:endParaRPr kumimoji="1" lang="ja-JP" altLang="en-US" b="1" dirty="0">
              <a:solidFill>
                <a:srgbClr val="FFC000"/>
              </a:solidFill>
            </a:endParaRPr>
          </a:p>
        </p:txBody>
      </p:sp>
      <p:grpSp>
        <p:nvGrpSpPr>
          <p:cNvPr id="130" name="グループ化 129"/>
          <p:cNvGrpSpPr/>
          <p:nvPr/>
        </p:nvGrpSpPr>
        <p:grpSpPr>
          <a:xfrm>
            <a:off x="4716016" y="1052736"/>
            <a:ext cx="1629777" cy="1222333"/>
            <a:chOff x="4716016" y="1052736"/>
            <a:chExt cx="1629777" cy="1222333"/>
          </a:xfrm>
        </p:grpSpPr>
        <p:pic>
          <p:nvPicPr>
            <p:cNvPr id="13" name="図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16016" y="1052736"/>
              <a:ext cx="1629777" cy="12223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テキスト ボックス 18"/>
            <p:cNvSpPr txBox="1"/>
            <p:nvPr/>
          </p:nvSpPr>
          <p:spPr>
            <a:xfrm>
              <a:off x="5379699" y="1933226"/>
              <a:ext cx="954108" cy="276999"/>
            </a:xfrm>
            <a:prstGeom prst="rect">
              <a:avLst/>
            </a:prstGeom>
            <a:solidFill>
              <a:schemeClr val="bg1">
                <a:lumMod val="95000"/>
              </a:schemeClr>
            </a:solidFill>
            <a:ln w="25400">
              <a:solidFill>
                <a:schemeClr val="tx1"/>
              </a:solidFill>
            </a:ln>
            <a:effectLst>
              <a:glow rad="139700">
                <a:schemeClr val="accent4">
                  <a:satMod val="175000"/>
                  <a:alpha val="40000"/>
                </a:schemeClr>
              </a:glow>
            </a:effectLst>
          </p:spPr>
          <p:txBody>
            <a:bodyPr vert="horz" wrap="none" rtlCol="0">
              <a:spAutoFit/>
            </a:bodyPr>
            <a:lstStyle/>
            <a:p>
              <a:pPr algn="ctr"/>
              <a:r>
                <a:rPr kumimoji="1" lang="ja-JP" altLang="en-US" sz="1200" dirty="0" smtClean="0">
                  <a:latin typeface="HGS創英角ｺﾞｼｯｸUB" pitchFamily="50" charset="-128"/>
                  <a:ea typeface="HGS創英角ｺﾞｼｯｸUB" pitchFamily="50" charset="-128"/>
                </a:rPr>
                <a:t>トロンメル</a:t>
              </a:r>
              <a:endParaRPr kumimoji="1" lang="ja-JP" altLang="en-US" sz="1200" dirty="0">
                <a:latin typeface="HGS創英角ｺﾞｼｯｸUB" pitchFamily="50" charset="-128"/>
                <a:ea typeface="HGS創英角ｺﾞｼｯｸUB" pitchFamily="50" charset="-128"/>
              </a:endParaRPr>
            </a:p>
          </p:txBody>
        </p:sp>
      </p:grpSp>
    </p:spTree>
    <p:extLst>
      <p:ext uri="{BB962C8B-B14F-4D97-AF65-F5344CB8AC3E}">
        <p14:creationId xmlns:p14="http://schemas.microsoft.com/office/powerpoint/2010/main" val="19093509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1166</TotalTime>
  <Words>790</Words>
  <Application>Microsoft Office PowerPoint</Application>
  <PresentationFormat>画面に合わせる (4:3)</PresentationFormat>
  <Paragraphs>123</Paragraphs>
  <Slides>6</Slides>
  <Notes>6</Notes>
  <HiddenSlides>0</HiddenSlides>
  <MMClips>0</MMClips>
  <ScaleCrop>false</ScaleCrop>
  <HeadingPairs>
    <vt:vector size="4" baseType="variant">
      <vt:variant>
        <vt:lpstr>テーマ</vt:lpstr>
      </vt:variant>
      <vt:variant>
        <vt:i4>1</vt:i4>
      </vt:variant>
      <vt:variant>
        <vt:lpstr>スライド タイトル</vt:lpstr>
      </vt:variant>
      <vt:variant>
        <vt:i4>6</vt:i4>
      </vt:variant>
    </vt:vector>
  </HeadingPairs>
  <TitlesOfParts>
    <vt:vector size="7" baseType="lpstr">
      <vt:lpstr>Office ​​テーマ</vt:lpstr>
      <vt:lpstr>　　㈱あづまコンクリート工業見学 　　　　　　　　　　　　　　　　における概要</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kouichi</dc:creator>
  <cp:lastModifiedBy>kouichi</cp:lastModifiedBy>
  <cp:revision>65</cp:revision>
  <cp:lastPrinted>2011-11-16T07:41:49Z</cp:lastPrinted>
  <dcterms:created xsi:type="dcterms:W3CDTF">2011-11-14T04:55:45Z</dcterms:created>
  <dcterms:modified xsi:type="dcterms:W3CDTF">2011-11-18T00:22:51Z</dcterms:modified>
</cp:coreProperties>
</file>